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85" r:id="rId3"/>
    <p:sldId id="259" r:id="rId4"/>
    <p:sldId id="260" r:id="rId5"/>
    <p:sldId id="261" r:id="rId6"/>
    <p:sldId id="257" r:id="rId7"/>
    <p:sldId id="262" r:id="rId8"/>
    <p:sldId id="258" r:id="rId9"/>
    <p:sldId id="263" r:id="rId10"/>
    <p:sldId id="264" r:id="rId11"/>
    <p:sldId id="265" r:id="rId12"/>
    <p:sldId id="266" r:id="rId13"/>
    <p:sldId id="271" r:id="rId14"/>
    <p:sldId id="273" r:id="rId15"/>
    <p:sldId id="270" r:id="rId16"/>
    <p:sldId id="274" r:id="rId17"/>
    <p:sldId id="275" r:id="rId18"/>
    <p:sldId id="276" r:id="rId19"/>
    <p:sldId id="277" r:id="rId20"/>
    <p:sldId id="278" r:id="rId21"/>
    <p:sldId id="280" r:id="rId22"/>
    <p:sldId id="282" r:id="rId23"/>
    <p:sldId id="281" r:id="rId24"/>
    <p:sldId id="283" r:id="rId25"/>
    <p:sldId id="284" r:id="rId26"/>
    <p:sldId id="28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948" y="-102"/>
      </p:cViewPr>
      <p:guideLst>
        <p:guide orient="horz" pos="2160"/>
        <p:guide pos="2880"/>
      </p:guideLst>
    </p:cSldViewPr>
  </p:slideViewPr>
  <p:notesTextViewPr>
    <p:cViewPr>
      <p:scale>
        <a:sx n="1" d="1"/>
        <a:sy n="1" d="1"/>
      </p:scale>
      <p:origin x="0" y="0"/>
    </p:cViewPr>
  </p:notesTextViewPr>
  <p:sorterViewPr>
    <p:cViewPr>
      <p:scale>
        <a:sx n="100" d="100"/>
        <a:sy n="100" d="100"/>
      </p:scale>
      <p:origin x="0" y="13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66CF57-3789-468F-B362-E79A705FF3A6}" type="datetimeFigureOut">
              <a:rPr lang="en-CA" smtClean="0"/>
              <a:t>10/05/2015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0C5360-4535-4414-89EE-C75F9E1788B4}" type="slidenum">
              <a:rPr lang="en-CA" smtClean="0"/>
              <a:t>‹#›</a:t>
            </a:fld>
            <a:endParaRPr lang="en-CA"/>
          </a:p>
        </p:txBody>
      </p:sp>
    </p:spTree>
    <p:extLst>
      <p:ext uri="{BB962C8B-B14F-4D97-AF65-F5344CB8AC3E}">
        <p14:creationId xmlns:p14="http://schemas.microsoft.com/office/powerpoint/2010/main" val="437947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9C9065-712D-44A8-8EC0-4CEC3FEEB457}"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2A9A8A-AF75-4941-836E-525B2A858EE3}" type="slidenum">
              <a:rPr lang="en-US" smtClean="0"/>
              <a:pPr/>
              <a:t>7</a:t>
            </a:fld>
            <a:endParaRPr lang="en-US"/>
          </a:p>
        </p:txBody>
      </p:sp>
      <p:sp>
        <p:nvSpPr>
          <p:cNvPr id="5" name="Header Placeholder 4"/>
          <p:cNvSpPr>
            <a:spLocks noGrp="1"/>
          </p:cNvSpPr>
          <p:nvPr>
            <p:ph type="hdr" sz="quarter" idx="11"/>
          </p:nvPr>
        </p:nvSpPr>
        <p:spPr/>
        <p:txBody>
          <a:bodyPr/>
          <a:lstStyle/>
          <a:p>
            <a:r>
              <a:rPr lang="en-CA" smtClean="0"/>
              <a:t>Engaging the Hierarchy</a:t>
            </a:r>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C68F95-22DB-4906-938A-38AA4A34B445}" type="slidenum">
              <a:rPr lang="en-US" smtClean="0"/>
              <a:pPr/>
              <a:t>12</a:t>
            </a:fld>
            <a:endParaRPr lang="en-US"/>
          </a:p>
        </p:txBody>
      </p:sp>
      <p:sp>
        <p:nvSpPr>
          <p:cNvPr id="5" name="Footer Placeholder 4"/>
          <p:cNvSpPr>
            <a:spLocks noGrp="1"/>
          </p:cNvSpPr>
          <p:nvPr>
            <p:ph type="ftr" sz="quarter" idx="11"/>
          </p:nvPr>
        </p:nvSpPr>
        <p:spPr/>
        <p:txBody>
          <a:bodyPr/>
          <a:lstStyle/>
          <a:p>
            <a:r>
              <a:rPr lang="en-CA" smtClean="0"/>
              <a:t>Alison Miller</a:t>
            </a:r>
            <a:endParaRPr lang="en-CA"/>
          </a:p>
        </p:txBody>
      </p:sp>
      <p:sp>
        <p:nvSpPr>
          <p:cNvPr id="6" name="Header Placeholder 5"/>
          <p:cNvSpPr>
            <a:spLocks noGrp="1"/>
          </p:cNvSpPr>
          <p:nvPr>
            <p:ph type="hdr" sz="quarter" idx="12"/>
          </p:nvPr>
        </p:nvSpPr>
        <p:spPr/>
        <p:txBody>
          <a:bodyPr/>
          <a:lstStyle/>
          <a:p>
            <a:r>
              <a:rPr lang="en-CA" smtClean="0"/>
              <a:t>Treating Mind Control and Ritual Abuse</a:t>
            </a:r>
            <a:endParaRPr lang="en-CA"/>
          </a:p>
        </p:txBody>
      </p:sp>
      <p:sp>
        <p:nvSpPr>
          <p:cNvPr id="7" name="Date Placeholder 6"/>
          <p:cNvSpPr>
            <a:spLocks noGrp="1"/>
          </p:cNvSpPr>
          <p:nvPr>
            <p:ph type="dt" idx="13"/>
          </p:nvPr>
        </p:nvSpPr>
        <p:spPr/>
        <p:txBody>
          <a:bodyPr/>
          <a:lstStyle/>
          <a:p>
            <a:fld id="{90D9EE48-07F2-4382-B7DA-F6722490C1C5}" type="datetime1">
              <a:rPr lang="en-CA" smtClean="0"/>
              <a:t>10/05/2015</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2A9A8A-AF75-4941-836E-525B2A858EE3}" type="slidenum">
              <a:rPr lang="en-US" smtClean="0"/>
              <a:pPr/>
              <a:t>15</a:t>
            </a:fld>
            <a:endParaRPr lang="en-US"/>
          </a:p>
        </p:txBody>
      </p:sp>
      <p:sp>
        <p:nvSpPr>
          <p:cNvPr id="5" name="Footer Placeholder 4"/>
          <p:cNvSpPr>
            <a:spLocks noGrp="1"/>
          </p:cNvSpPr>
          <p:nvPr>
            <p:ph type="ftr" sz="quarter" idx="11"/>
          </p:nvPr>
        </p:nvSpPr>
        <p:spPr/>
        <p:txBody>
          <a:bodyPr/>
          <a:lstStyle/>
          <a:p>
            <a:r>
              <a:rPr lang="en-CA" smtClean="0"/>
              <a:t>Alison Miller</a:t>
            </a:r>
            <a:endParaRPr lang="en-CA"/>
          </a:p>
        </p:txBody>
      </p:sp>
      <p:sp>
        <p:nvSpPr>
          <p:cNvPr id="6" name="Header Placeholder 5"/>
          <p:cNvSpPr>
            <a:spLocks noGrp="1"/>
          </p:cNvSpPr>
          <p:nvPr>
            <p:ph type="hdr" sz="quarter" idx="12"/>
          </p:nvPr>
        </p:nvSpPr>
        <p:spPr/>
        <p:txBody>
          <a:bodyPr/>
          <a:lstStyle/>
          <a:p>
            <a:r>
              <a:rPr lang="en-CA" smtClean="0"/>
              <a:t>Treating Mind Control and Ritual Abuse</a:t>
            </a:r>
            <a:endParaRPr lang="en-CA"/>
          </a:p>
        </p:txBody>
      </p:sp>
      <p:sp>
        <p:nvSpPr>
          <p:cNvPr id="7" name="Date Placeholder 6"/>
          <p:cNvSpPr>
            <a:spLocks noGrp="1"/>
          </p:cNvSpPr>
          <p:nvPr>
            <p:ph type="dt" idx="13"/>
          </p:nvPr>
        </p:nvSpPr>
        <p:spPr/>
        <p:txBody>
          <a:bodyPr/>
          <a:lstStyle/>
          <a:p>
            <a:fld id="{4E389774-8020-4BA2-B9B5-E041DFDD5370}" type="datetime1">
              <a:rPr lang="en-CA" smtClean="0"/>
              <a:t>10/05/2015</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D71514-8BE7-4425-B521-09E4FD20595A}" type="slidenum">
              <a:rPr lang="en-US" smtClean="0"/>
              <a:pPr/>
              <a:t>21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C68F95-22DB-4906-938A-38AA4A34B445}" type="slidenum">
              <a:rPr lang="en-US" smtClean="0"/>
              <a:pPr/>
              <a:t>22</a:t>
            </a:fld>
            <a:endParaRPr lang="en-US"/>
          </a:p>
        </p:txBody>
      </p:sp>
      <p:sp>
        <p:nvSpPr>
          <p:cNvPr id="5" name="Footer Placeholder 4"/>
          <p:cNvSpPr>
            <a:spLocks noGrp="1"/>
          </p:cNvSpPr>
          <p:nvPr>
            <p:ph type="ftr" sz="quarter" idx="11"/>
          </p:nvPr>
        </p:nvSpPr>
        <p:spPr/>
        <p:txBody>
          <a:bodyPr/>
          <a:lstStyle/>
          <a:p>
            <a:r>
              <a:rPr lang="en-CA" smtClean="0"/>
              <a:t>Alison Miller</a:t>
            </a:r>
            <a:endParaRPr lang="en-CA"/>
          </a:p>
        </p:txBody>
      </p:sp>
      <p:sp>
        <p:nvSpPr>
          <p:cNvPr id="6" name="Header Placeholder 5"/>
          <p:cNvSpPr>
            <a:spLocks noGrp="1"/>
          </p:cNvSpPr>
          <p:nvPr>
            <p:ph type="hdr" sz="quarter" idx="12"/>
          </p:nvPr>
        </p:nvSpPr>
        <p:spPr/>
        <p:txBody>
          <a:bodyPr/>
          <a:lstStyle/>
          <a:p>
            <a:r>
              <a:rPr lang="en-CA" smtClean="0"/>
              <a:t>Treating Mind Control and Ritual Abuse</a:t>
            </a:r>
            <a:endParaRPr lang="en-CA"/>
          </a:p>
        </p:txBody>
      </p:sp>
      <p:sp>
        <p:nvSpPr>
          <p:cNvPr id="7" name="Date Placeholder 6"/>
          <p:cNvSpPr>
            <a:spLocks noGrp="1"/>
          </p:cNvSpPr>
          <p:nvPr>
            <p:ph type="dt" idx="13"/>
          </p:nvPr>
        </p:nvSpPr>
        <p:spPr/>
        <p:txBody>
          <a:bodyPr/>
          <a:lstStyle/>
          <a:p>
            <a:fld id="{6642DC4C-6AD5-4BE0-A915-22A69D3D33FA}" type="datetime1">
              <a:rPr lang="en-CA" smtClean="0"/>
              <a:t>10/05/2015</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30FFA25-B2BC-4470-9288-1B0CF464254A}" type="datetimeFigureOut">
              <a:rPr lang="en-CA" smtClean="0"/>
              <a:t>10/05/2015</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BB9EDA2B-878F-4B53-A316-04901CCFA34B}"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0FFA25-B2BC-4470-9288-1B0CF464254A}" type="datetimeFigureOut">
              <a:rPr lang="en-CA" smtClean="0"/>
              <a:t>10/05/2015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9EDA2B-878F-4B53-A316-04901CCFA34B}"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0FFA25-B2BC-4470-9288-1B0CF464254A}" type="datetimeFigureOut">
              <a:rPr lang="en-CA" smtClean="0"/>
              <a:t>10/05/2015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9EDA2B-878F-4B53-A316-04901CCFA34B}"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0FFA25-B2BC-4470-9288-1B0CF464254A}" type="datetimeFigureOut">
              <a:rPr lang="en-CA" smtClean="0"/>
              <a:t>10/05/2015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9EDA2B-878F-4B53-A316-04901CCFA34B}"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30FFA25-B2BC-4470-9288-1B0CF464254A}" type="datetimeFigureOut">
              <a:rPr lang="en-CA" smtClean="0"/>
              <a:t>10/05/2015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9EDA2B-878F-4B53-A316-04901CCFA34B}"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0FFA25-B2BC-4470-9288-1B0CF464254A}" type="datetimeFigureOut">
              <a:rPr lang="en-CA" smtClean="0"/>
              <a:t>10/05/2015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9EDA2B-878F-4B53-A316-04901CCFA34B}"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30FFA25-B2BC-4470-9288-1B0CF464254A}" type="datetimeFigureOut">
              <a:rPr lang="en-CA" smtClean="0"/>
              <a:t>10/05/2015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9EDA2B-878F-4B53-A316-04901CCFA34B}"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0FFA25-B2BC-4470-9288-1B0CF464254A}" type="datetimeFigureOut">
              <a:rPr lang="en-CA" smtClean="0"/>
              <a:t>10/05/2015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9EDA2B-878F-4B53-A316-04901CCFA34B}"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0FFA25-B2BC-4470-9288-1B0CF464254A}" type="datetimeFigureOut">
              <a:rPr lang="en-CA" smtClean="0"/>
              <a:t>10/05/2015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9EDA2B-878F-4B53-A316-04901CCFA34B}"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0FFA25-B2BC-4470-9288-1B0CF464254A}" type="datetimeFigureOut">
              <a:rPr lang="en-CA" smtClean="0"/>
              <a:t>10/05/2015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9EDA2B-878F-4B53-A316-04901CCFA34B}"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30FFA25-B2BC-4470-9288-1B0CF464254A}" type="datetimeFigureOut">
              <a:rPr lang="en-CA" smtClean="0"/>
              <a:t>10/05/2015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BB9EDA2B-878F-4B53-A316-04901CCFA34B}" type="slidenum">
              <a:rPr lang="en-CA" smtClean="0"/>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30FFA25-B2BC-4470-9288-1B0CF464254A}" type="datetimeFigureOut">
              <a:rPr lang="en-CA" smtClean="0"/>
              <a:t>10/05/2015</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B9EDA2B-878F-4B53-A316-04901CCFA34B}" type="slidenum">
              <a:rPr lang="en-CA" smtClean="0"/>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smtClean="0"/>
              <a:t>Overcoming Mind Control: </a:t>
            </a:r>
            <a:br>
              <a:rPr lang="en-CA" dirty="0" smtClean="0"/>
            </a:br>
            <a:r>
              <a:rPr lang="en-CA" dirty="0" smtClean="0"/>
              <a:t>Keys to Recovery</a:t>
            </a:r>
            <a:endParaRPr lang="en-CA" dirty="0"/>
          </a:p>
        </p:txBody>
      </p:sp>
      <p:sp>
        <p:nvSpPr>
          <p:cNvPr id="3" name="Subtitle 2"/>
          <p:cNvSpPr>
            <a:spLocks noGrp="1"/>
          </p:cNvSpPr>
          <p:nvPr>
            <p:ph type="subTitle" idx="1"/>
          </p:nvPr>
        </p:nvSpPr>
        <p:spPr/>
        <p:txBody>
          <a:bodyPr/>
          <a:lstStyle/>
          <a:p>
            <a:r>
              <a:rPr lang="en-CA" dirty="0" smtClean="0"/>
              <a:t>Alison Miller, Ph.D.</a:t>
            </a:r>
            <a:endParaRPr lang="en-CA" dirty="0"/>
          </a:p>
        </p:txBody>
      </p:sp>
    </p:spTree>
    <p:extLst>
      <p:ext uri="{BB962C8B-B14F-4D97-AF65-F5344CB8AC3E}">
        <p14:creationId xmlns:p14="http://schemas.microsoft.com/office/powerpoint/2010/main" val="28128266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Lie Plus Some Tricks</a:t>
            </a:r>
            <a:endParaRPr lang="en-CA" dirty="0"/>
          </a:p>
        </p:txBody>
      </p:sp>
      <p:sp>
        <p:nvSpPr>
          <p:cNvPr id="3" name="Content Placeholder 2"/>
          <p:cNvSpPr>
            <a:spLocks noGrp="1"/>
          </p:cNvSpPr>
          <p:nvPr>
            <p:ph idx="1"/>
          </p:nvPr>
        </p:nvSpPr>
        <p:spPr/>
        <p:txBody>
          <a:bodyPr>
            <a:normAutofit lnSpcReduction="10000"/>
          </a:bodyPr>
          <a:lstStyle/>
          <a:p>
            <a:r>
              <a:rPr lang="en-CA" sz="2800" dirty="0" smtClean="0">
                <a:latin typeface="+mj-lt"/>
              </a:rPr>
              <a:t>None of these things the abusers tell you about their knowledge is true.</a:t>
            </a:r>
          </a:p>
          <a:p>
            <a:r>
              <a:rPr lang="en-CA" sz="2800" dirty="0" smtClean="0">
                <a:latin typeface="+mj-lt"/>
              </a:rPr>
              <a:t>Instead, it is hidden parts of you who tell them your whereabouts or report when you have disobeyed orders.  These reporter parts are hidden from the system leaders.</a:t>
            </a:r>
          </a:p>
          <a:p>
            <a:r>
              <a:rPr lang="en-CA" sz="2800" dirty="0" smtClean="0">
                <a:latin typeface="+mj-lt"/>
              </a:rPr>
              <a:t>There are also hidden parts who have to return home in response to cues or misbehavior, or who have to “come when called</a:t>
            </a:r>
            <a:r>
              <a:rPr lang="en-CA" sz="2800" dirty="0" smtClean="0">
                <a:latin typeface="+mj-lt"/>
              </a:rPr>
              <a:t>.”</a:t>
            </a:r>
          </a:p>
          <a:p>
            <a:r>
              <a:rPr lang="en-CA" sz="2800" dirty="0" smtClean="0">
                <a:latin typeface="+mj-lt"/>
              </a:rPr>
              <a:t>Healing begins with establishing safety.</a:t>
            </a:r>
            <a:endParaRPr lang="en-CA" sz="2800" dirty="0">
              <a:latin typeface="+mj-lt"/>
            </a:endParaRPr>
          </a:p>
        </p:txBody>
      </p:sp>
    </p:spTree>
    <p:extLst>
      <p:ext uri="{BB962C8B-B14F-4D97-AF65-F5344CB8AC3E}">
        <p14:creationId xmlns:p14="http://schemas.microsoft.com/office/powerpoint/2010/main" val="3264484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Calling Home</a:t>
            </a:r>
            <a:endParaRPr lang="en-CA" dirty="0"/>
          </a:p>
        </p:txBody>
      </p:sp>
      <p:sp>
        <p:nvSpPr>
          <p:cNvPr id="3" name="Content Placeholder 2"/>
          <p:cNvSpPr>
            <a:spLocks noGrp="1"/>
          </p:cNvSpPr>
          <p:nvPr>
            <p:ph idx="1"/>
          </p:nvPr>
        </p:nvSpPr>
        <p:spPr/>
        <p:txBody>
          <a:bodyPr>
            <a:normAutofit/>
          </a:bodyPr>
          <a:lstStyle/>
          <a:p>
            <a:r>
              <a:rPr lang="en-CA" sz="2600" dirty="0" smtClean="0">
                <a:latin typeface="+mj-lt"/>
              </a:rPr>
              <a:t>If the person discloses secrets, a part who loves family feels an urge to call home.</a:t>
            </a:r>
          </a:p>
          <a:p>
            <a:r>
              <a:rPr lang="en-CA" sz="2600" dirty="0" smtClean="0">
                <a:latin typeface="+mj-lt"/>
              </a:rPr>
              <a:t>Many survivors call right after therapy.</a:t>
            </a:r>
          </a:p>
          <a:p>
            <a:r>
              <a:rPr lang="en-CA" sz="2600" dirty="0" smtClean="0">
                <a:latin typeface="+mj-lt"/>
              </a:rPr>
              <a:t>This part calls (or answers the phone when family calls) and remembers only a normal conversation.</a:t>
            </a:r>
          </a:p>
          <a:p>
            <a:r>
              <a:rPr lang="en-CA" sz="2600" dirty="0" smtClean="0">
                <a:latin typeface="+mj-lt"/>
              </a:rPr>
              <a:t>The family member calls out a reporter who tells what is happening in therapy and describes any disloyalty.</a:t>
            </a:r>
          </a:p>
          <a:p>
            <a:r>
              <a:rPr lang="en-CA" sz="2600" dirty="0" smtClean="0">
                <a:latin typeface="+mj-lt"/>
              </a:rPr>
              <a:t>The family member calls out other parts and gives them orders, e.g. harass the therapist, cut your arms, or come to the next ritual.</a:t>
            </a:r>
          </a:p>
        </p:txBody>
      </p:sp>
      <p:sp>
        <p:nvSpPr>
          <p:cNvPr id="4" name="Slide Number Placeholder 3"/>
          <p:cNvSpPr>
            <a:spLocks noGrp="1"/>
          </p:cNvSpPr>
          <p:nvPr>
            <p:ph type="sldNum" sz="quarter" idx="12"/>
          </p:nvPr>
        </p:nvSpPr>
        <p:spPr/>
        <p:txBody>
          <a:bodyPr/>
          <a:lstStyle/>
          <a:p>
            <a:fld id="{04DCAF22-CE1B-48BA-A085-CB0E5906725E}" type="slidenum">
              <a:rPr lang="en-CA" smtClean="0"/>
              <a:t>11</a:t>
            </a:fld>
            <a:endParaRPr lang="en-CA"/>
          </a:p>
        </p:txBody>
      </p:sp>
    </p:spTree>
    <p:extLst>
      <p:ext uri="{BB962C8B-B14F-4D97-AF65-F5344CB8AC3E}">
        <p14:creationId xmlns:p14="http://schemas.microsoft.com/office/powerpoint/2010/main" val="3060380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Preventing or Stopping Reporting</a:t>
            </a:r>
          </a:p>
        </p:txBody>
      </p:sp>
      <p:sp>
        <p:nvSpPr>
          <p:cNvPr id="3" name="Content Placeholder 2"/>
          <p:cNvSpPr>
            <a:spLocks noGrp="1"/>
          </p:cNvSpPr>
          <p:nvPr>
            <p:ph idx="1"/>
          </p:nvPr>
        </p:nvSpPr>
        <p:spPr/>
        <p:txBody>
          <a:bodyPr>
            <a:noAutofit/>
          </a:bodyPr>
          <a:lstStyle/>
          <a:p>
            <a:pPr lvl="0"/>
            <a:r>
              <a:rPr lang="en-US" sz="1800" dirty="0" smtClean="0">
                <a:latin typeface="Calibri" panose="020F0502020204030204" pitchFamily="34" charset="0"/>
              </a:rPr>
              <a:t>It is not true  </a:t>
            </a:r>
            <a:r>
              <a:rPr lang="en-US" sz="1800" dirty="0">
                <a:latin typeface="Calibri" panose="020F0502020204030204" pitchFamily="34" charset="0"/>
              </a:rPr>
              <a:t>that the abusers know </a:t>
            </a:r>
            <a:r>
              <a:rPr lang="en-US" sz="1800" dirty="0" smtClean="0">
                <a:latin typeface="Calibri" panose="020F0502020204030204" pitchFamily="34" charset="0"/>
              </a:rPr>
              <a:t>everything. Internal leaders, find out how the abusers said they knew things, and how they proved it.  </a:t>
            </a:r>
          </a:p>
          <a:p>
            <a:pPr lvl="0"/>
            <a:r>
              <a:rPr lang="en-US" sz="1800" dirty="0" smtClean="0">
                <a:latin typeface="Calibri" panose="020F0502020204030204" pitchFamily="34" charset="0"/>
              </a:rPr>
              <a:t>Internal bosses—ask your insiders </a:t>
            </a:r>
            <a:r>
              <a:rPr lang="en-US" sz="1800" dirty="0">
                <a:latin typeface="Calibri" panose="020F0502020204030204" pitchFamily="34" charset="0"/>
              </a:rPr>
              <a:t>how </a:t>
            </a:r>
            <a:r>
              <a:rPr lang="en-US" sz="1800" dirty="0" smtClean="0">
                <a:latin typeface="Calibri" panose="020F0502020204030204" pitchFamily="34" charset="0"/>
              </a:rPr>
              <a:t>the perpetrators</a:t>
            </a:r>
            <a:r>
              <a:rPr lang="en-US" sz="1800" dirty="0">
                <a:latin typeface="Calibri" panose="020F0502020204030204" pitchFamily="34" charset="0"/>
              </a:rPr>
              <a:t>’ “magic” knowledge was </a:t>
            </a:r>
            <a:r>
              <a:rPr lang="en-US" sz="1800" dirty="0" smtClean="0">
                <a:latin typeface="Calibri" panose="020F0502020204030204" pitchFamily="34" charset="0"/>
              </a:rPr>
              <a:t>actually obtained.</a:t>
            </a:r>
          </a:p>
          <a:p>
            <a:pPr lvl="0"/>
            <a:r>
              <a:rPr lang="en-US" sz="1800" dirty="0" smtClean="0">
                <a:latin typeface="Calibri" panose="020F0502020204030204" pitchFamily="34" charset="0"/>
              </a:rPr>
              <a:t>Ask to speak with the reporter parts. Tell  them to </a:t>
            </a:r>
            <a:r>
              <a:rPr lang="en-US" sz="1800" dirty="0">
                <a:latin typeface="Calibri" panose="020F0502020204030204" pitchFamily="34" charset="0"/>
              </a:rPr>
              <a:t>stop reporting in order to prevent re-abuse</a:t>
            </a:r>
            <a:r>
              <a:rPr lang="en-US" sz="1800" dirty="0" smtClean="0">
                <a:latin typeface="Calibri" panose="020F0502020204030204" pitchFamily="34" charset="0"/>
              </a:rPr>
              <a:t>.</a:t>
            </a:r>
          </a:p>
          <a:p>
            <a:pPr lvl="0"/>
            <a:r>
              <a:rPr lang="en-US" sz="1800" dirty="0" smtClean="0">
                <a:latin typeface="Calibri" panose="020F0502020204030204" pitchFamily="34" charset="0"/>
              </a:rPr>
              <a:t>Reporters are often young kids who believe what adults tell them.</a:t>
            </a:r>
          </a:p>
          <a:p>
            <a:r>
              <a:rPr lang="en-CA" sz="1800" dirty="0">
                <a:latin typeface="Calibri" panose="020F0502020204030204" pitchFamily="34" charset="0"/>
              </a:rPr>
              <a:t>Ask them why the abusers would need them to report if they already know everything.</a:t>
            </a:r>
          </a:p>
          <a:p>
            <a:r>
              <a:rPr lang="en-CA" sz="1800" dirty="0" smtClean="0">
                <a:latin typeface="Calibri" panose="020F0502020204030204" pitchFamily="34" charset="0"/>
              </a:rPr>
              <a:t>Update young child parts about where they live and what year it is. They often don’t know.</a:t>
            </a:r>
          </a:p>
          <a:p>
            <a:r>
              <a:rPr lang="en-CA" sz="1800" dirty="0" smtClean="0">
                <a:latin typeface="Calibri" panose="020F0502020204030204" pitchFamily="34" charset="0"/>
              </a:rPr>
              <a:t>Point out that it’s easy for adults to keep track of a child, but not of an adult who’s moved away.</a:t>
            </a:r>
          </a:p>
          <a:p>
            <a:r>
              <a:rPr lang="en-CA" sz="1800" dirty="0" smtClean="0">
                <a:latin typeface="Calibri" panose="020F0502020204030204" pitchFamily="34" charset="0"/>
              </a:rPr>
              <a:t>Relocation is useless until reporting is disabled.</a:t>
            </a:r>
            <a:endParaRPr lang="en-US" sz="18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04DCAF22-CE1B-48BA-A085-CB0E5906725E}" type="slidenum">
              <a:rPr lang="en-CA" smtClean="0"/>
              <a:t>12</a:t>
            </a:fld>
            <a:endParaRPr lang="en-CA"/>
          </a:p>
        </p:txBody>
      </p:sp>
    </p:spTree>
    <p:extLst>
      <p:ext uri="{BB962C8B-B14F-4D97-AF65-F5344CB8AC3E}">
        <p14:creationId xmlns:p14="http://schemas.microsoft.com/office/powerpoint/2010/main" val="171420444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t>Some Kinds of Internal Punishment</a:t>
            </a:r>
            <a:endParaRPr lang="en-CA" sz="4000" dirty="0"/>
          </a:p>
        </p:txBody>
      </p:sp>
      <p:sp>
        <p:nvSpPr>
          <p:cNvPr id="3" name="Content Placeholder 2"/>
          <p:cNvSpPr>
            <a:spLocks noGrp="1"/>
          </p:cNvSpPr>
          <p:nvPr>
            <p:ph idx="1"/>
          </p:nvPr>
        </p:nvSpPr>
        <p:spPr/>
        <p:txBody>
          <a:bodyPr>
            <a:normAutofit fontScale="77500" lnSpcReduction="20000"/>
          </a:bodyPr>
          <a:lstStyle/>
          <a:p>
            <a:r>
              <a:rPr lang="en-CA" dirty="0" smtClean="0">
                <a:latin typeface="+mj-lt"/>
              </a:rPr>
              <a:t>Causing extreme depression, mood swings, and flooding of unpleasant emotions</a:t>
            </a:r>
          </a:p>
          <a:p>
            <a:r>
              <a:rPr lang="en-CA" dirty="0" smtClean="0">
                <a:latin typeface="+mj-lt"/>
              </a:rPr>
              <a:t>Causing flashbacks and nightmares</a:t>
            </a:r>
          </a:p>
          <a:p>
            <a:r>
              <a:rPr lang="en-CA" dirty="0" smtClean="0">
                <a:latin typeface="+mj-lt"/>
              </a:rPr>
              <a:t>Causing intermittent learning disabilities</a:t>
            </a:r>
            <a:r>
              <a:rPr lang="en-CA" dirty="0">
                <a:latin typeface="+mj-lt"/>
              </a:rPr>
              <a:t>, </a:t>
            </a:r>
            <a:r>
              <a:rPr lang="en-CA" dirty="0" smtClean="0">
                <a:latin typeface="+mj-lt"/>
              </a:rPr>
              <a:t>or scrambling </a:t>
            </a:r>
            <a:r>
              <a:rPr lang="en-CA" dirty="0">
                <a:latin typeface="+mj-lt"/>
              </a:rPr>
              <a:t>of sensory information</a:t>
            </a:r>
            <a:endParaRPr lang="en-CA" dirty="0" smtClean="0">
              <a:latin typeface="+mj-lt"/>
            </a:endParaRPr>
          </a:p>
          <a:p>
            <a:r>
              <a:rPr lang="en-CA" dirty="0" smtClean="0">
                <a:latin typeface="+mj-lt"/>
              </a:rPr>
              <a:t>Creating physical pain or apparent illness with no current cause</a:t>
            </a:r>
          </a:p>
          <a:p>
            <a:r>
              <a:rPr lang="en-CA" dirty="0" smtClean="0">
                <a:latin typeface="+mj-lt"/>
              </a:rPr>
              <a:t>Causing apparent seizures (using electroshock memories)</a:t>
            </a:r>
          </a:p>
          <a:p>
            <a:r>
              <a:rPr lang="en-CA" dirty="0">
                <a:latin typeface="+mj-lt"/>
              </a:rPr>
              <a:t>Creating hallucinations and delusions, distorting what people say</a:t>
            </a:r>
          </a:p>
          <a:p>
            <a:r>
              <a:rPr lang="en-CA" dirty="0" smtClean="0">
                <a:latin typeface="+mj-lt"/>
              </a:rPr>
              <a:t>Causing internal world disasters </a:t>
            </a:r>
            <a:r>
              <a:rPr lang="en-CA" dirty="0">
                <a:latin typeface="+mj-lt"/>
              </a:rPr>
              <a:t>(flood, lightning, fire, tornado, earthquake</a:t>
            </a:r>
            <a:r>
              <a:rPr lang="en-CA" dirty="0" smtClean="0">
                <a:latin typeface="+mj-lt"/>
              </a:rPr>
              <a:t>)</a:t>
            </a:r>
          </a:p>
          <a:p>
            <a:r>
              <a:rPr lang="en-CA" dirty="0" smtClean="0">
                <a:latin typeface="+mj-lt"/>
              </a:rPr>
              <a:t>Cutting </a:t>
            </a:r>
            <a:r>
              <a:rPr lang="en-CA" dirty="0">
                <a:latin typeface="+mj-lt"/>
              </a:rPr>
              <a:t>or burning self, especially with </a:t>
            </a:r>
            <a:r>
              <a:rPr lang="en-CA" dirty="0" smtClean="0">
                <a:latin typeface="+mj-lt"/>
              </a:rPr>
              <a:t>patterns or symbols of loyalty</a:t>
            </a:r>
            <a:endParaRPr lang="en-CA" dirty="0">
              <a:latin typeface="+mj-lt"/>
            </a:endParaRPr>
          </a:p>
          <a:p>
            <a:r>
              <a:rPr lang="en-CA" dirty="0">
                <a:latin typeface="+mj-lt"/>
              </a:rPr>
              <a:t>Suicide </a:t>
            </a:r>
            <a:r>
              <a:rPr lang="en-CA" dirty="0" smtClean="0">
                <a:latin typeface="+mj-lt"/>
              </a:rPr>
              <a:t>attempts</a:t>
            </a:r>
          </a:p>
          <a:p>
            <a:pPr marL="0" indent="0">
              <a:buNone/>
            </a:pPr>
            <a:r>
              <a:rPr lang="en-CA" dirty="0" smtClean="0">
                <a:latin typeface="+mj-lt"/>
              </a:rPr>
              <a:t>In survivors of organized abuse, all these things are simply caused by insiders doing their assigned jobs, to punish for disloyalty or disclosures.</a:t>
            </a:r>
            <a:endParaRPr lang="en-CA" dirty="0">
              <a:latin typeface="+mj-lt"/>
            </a:endParaRPr>
          </a:p>
        </p:txBody>
      </p:sp>
      <p:sp>
        <p:nvSpPr>
          <p:cNvPr id="4" name="Slide Number Placeholder 3"/>
          <p:cNvSpPr>
            <a:spLocks noGrp="1"/>
          </p:cNvSpPr>
          <p:nvPr>
            <p:ph type="sldNum" sz="quarter" idx="12"/>
          </p:nvPr>
        </p:nvSpPr>
        <p:spPr/>
        <p:txBody>
          <a:bodyPr/>
          <a:lstStyle/>
          <a:p>
            <a:fld id="{04DCAF22-CE1B-48BA-A085-CB0E5906725E}" type="slidenum">
              <a:rPr lang="en-CA" smtClean="0"/>
              <a:t>13</a:t>
            </a:fld>
            <a:endParaRPr lang="en-CA"/>
          </a:p>
        </p:txBody>
      </p:sp>
    </p:spTree>
    <p:extLst>
      <p:ext uri="{BB962C8B-B14F-4D97-AF65-F5344CB8AC3E}">
        <p14:creationId xmlns:p14="http://schemas.microsoft.com/office/powerpoint/2010/main" val="1574589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Additional Security</a:t>
            </a:r>
            <a:endParaRPr lang="en-CA" dirty="0"/>
          </a:p>
        </p:txBody>
      </p:sp>
      <p:sp>
        <p:nvSpPr>
          <p:cNvPr id="3" name="Content Placeholder 2"/>
          <p:cNvSpPr>
            <a:spLocks noGrp="1"/>
          </p:cNvSpPr>
          <p:nvPr>
            <p:ph idx="1"/>
          </p:nvPr>
        </p:nvSpPr>
        <p:spPr/>
        <p:txBody>
          <a:bodyPr/>
          <a:lstStyle/>
          <a:p>
            <a:pPr lvl="0"/>
            <a:r>
              <a:rPr lang="en-CA" sz="3200" dirty="0">
                <a:latin typeface="+mj-lt"/>
              </a:rPr>
              <a:t>Internal programmers at control panels turn on </a:t>
            </a:r>
            <a:r>
              <a:rPr lang="en-CA" sz="3200" dirty="0" smtClean="0">
                <a:latin typeface="+mj-lt"/>
              </a:rPr>
              <a:t>programs when insiders trip “wires” by disobeying rules.</a:t>
            </a:r>
            <a:endParaRPr lang="en-CA" sz="3200" dirty="0">
              <a:latin typeface="+mj-lt"/>
            </a:endParaRPr>
          </a:p>
          <a:p>
            <a:pPr lvl="0"/>
            <a:r>
              <a:rPr lang="en-CA" sz="3200" dirty="0">
                <a:latin typeface="+mj-lt"/>
              </a:rPr>
              <a:t>Scary outliers (demons, ghosts, gods, </a:t>
            </a:r>
            <a:r>
              <a:rPr lang="en-CA" sz="3200" dirty="0" smtClean="0">
                <a:latin typeface="+mj-lt"/>
              </a:rPr>
              <a:t>entities</a:t>
            </a:r>
            <a:r>
              <a:rPr lang="en-CA" sz="3200" dirty="0">
                <a:latin typeface="+mj-lt"/>
              </a:rPr>
              <a:t>) threaten the </a:t>
            </a:r>
            <a:r>
              <a:rPr lang="en-CA" sz="3200" dirty="0" smtClean="0">
                <a:latin typeface="+mj-lt"/>
              </a:rPr>
              <a:t>higher-ups. Don’t be fooled by them. They are inside parts like anyone else.</a:t>
            </a:r>
            <a:endParaRPr lang="en-CA" sz="3200" dirty="0">
              <a:latin typeface="+mj-lt"/>
            </a:endParaRPr>
          </a:p>
          <a:p>
            <a:r>
              <a:rPr lang="en-CA" sz="3200" dirty="0">
                <a:latin typeface="+mj-lt"/>
              </a:rPr>
              <a:t>Reporter </a:t>
            </a:r>
            <a:r>
              <a:rPr lang="en-CA" sz="3200" dirty="0" smtClean="0">
                <a:latin typeface="+mj-lt"/>
              </a:rPr>
              <a:t>parts tell external abusers </a:t>
            </a:r>
            <a:r>
              <a:rPr lang="en-CA" sz="3200" dirty="0">
                <a:latin typeface="+mj-lt"/>
              </a:rPr>
              <a:t>about security </a:t>
            </a:r>
            <a:r>
              <a:rPr lang="en-CA" sz="3200" dirty="0" smtClean="0">
                <a:latin typeface="+mj-lt"/>
              </a:rPr>
              <a:t>breaches.</a:t>
            </a:r>
            <a:endParaRPr lang="en-CA" sz="3200" dirty="0">
              <a:latin typeface="+mj-lt"/>
            </a:endParaRPr>
          </a:p>
          <a:p>
            <a:pPr marL="0" indent="0">
              <a:buNone/>
            </a:pPr>
            <a:endParaRPr lang="en-CA" dirty="0"/>
          </a:p>
        </p:txBody>
      </p:sp>
      <p:sp>
        <p:nvSpPr>
          <p:cNvPr id="4" name="Slide Number Placeholder 3"/>
          <p:cNvSpPr>
            <a:spLocks noGrp="1"/>
          </p:cNvSpPr>
          <p:nvPr>
            <p:ph type="sldNum" sz="quarter" idx="12"/>
          </p:nvPr>
        </p:nvSpPr>
        <p:spPr/>
        <p:txBody>
          <a:bodyPr/>
          <a:lstStyle/>
          <a:p>
            <a:fld id="{04DCAF22-CE1B-48BA-A085-CB0E5906725E}" type="slidenum">
              <a:rPr lang="en-CA" smtClean="0"/>
              <a:t>14</a:t>
            </a:fld>
            <a:endParaRPr lang="en-CA"/>
          </a:p>
        </p:txBody>
      </p:sp>
    </p:spTree>
    <p:extLst>
      <p:ext uri="{BB962C8B-B14F-4D97-AF65-F5344CB8AC3E}">
        <p14:creationId xmlns:p14="http://schemas.microsoft.com/office/powerpoint/2010/main" val="31241951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Healing Work Destabilizes</a:t>
            </a:r>
            <a:endParaRPr lang="en-US" dirty="0"/>
          </a:p>
        </p:txBody>
      </p:sp>
      <p:sp>
        <p:nvSpPr>
          <p:cNvPr id="3" name="Content Placeholder 2"/>
          <p:cNvSpPr>
            <a:spLocks noGrp="1"/>
          </p:cNvSpPr>
          <p:nvPr>
            <p:ph idx="1"/>
          </p:nvPr>
        </p:nvSpPr>
        <p:spPr/>
        <p:txBody>
          <a:bodyPr>
            <a:normAutofit/>
          </a:bodyPr>
          <a:lstStyle/>
          <a:p>
            <a:r>
              <a:rPr lang="en-US" sz="2800" dirty="0" smtClean="0">
                <a:latin typeface="+mj-lt"/>
              </a:rPr>
              <a:t>In the early stages of a survivor’s disobedient pursuit of recovery, young inside parts who live in the past follow abusers’ instructions to punish or report.</a:t>
            </a:r>
          </a:p>
          <a:p>
            <a:r>
              <a:rPr lang="en-US" sz="2800" dirty="0" smtClean="0">
                <a:latin typeface="+mj-lt"/>
              </a:rPr>
              <a:t>Internal leaders can order these programs to be turned off. </a:t>
            </a:r>
            <a:r>
              <a:rPr lang="en-US" sz="2800" dirty="0" smtClean="0">
                <a:latin typeface="+mj-lt"/>
              </a:rPr>
              <a:t> Then backups </a:t>
            </a:r>
            <a:r>
              <a:rPr lang="en-US" sz="2800" dirty="0" smtClean="0">
                <a:latin typeface="+mj-lt"/>
              </a:rPr>
              <a:t>may take over their </a:t>
            </a:r>
            <a:r>
              <a:rPr lang="en-US" sz="2800" dirty="0" smtClean="0">
                <a:latin typeface="+mj-lt"/>
              </a:rPr>
              <a:t>jobs.</a:t>
            </a:r>
          </a:p>
          <a:p>
            <a:r>
              <a:rPr lang="en-US" sz="2800" dirty="0" smtClean="0">
                <a:latin typeface="+mj-lt"/>
              </a:rPr>
              <a:t>You </a:t>
            </a:r>
            <a:r>
              <a:rPr lang="en-US" sz="2800" dirty="0">
                <a:latin typeface="+mj-lt"/>
              </a:rPr>
              <a:t>can be proactive about backups; ask for them to listen and join in when you’re working with the first part.</a:t>
            </a:r>
          </a:p>
          <a:p>
            <a:pPr marL="0" indent="0">
              <a:buNone/>
            </a:pPr>
            <a:endParaRPr lang="en-US" dirty="0" smtClean="0">
              <a:latin typeface="Constantia (Body)"/>
            </a:endParaRPr>
          </a:p>
        </p:txBody>
      </p:sp>
      <p:sp>
        <p:nvSpPr>
          <p:cNvPr id="5" name="Slide Number Placeholder 4"/>
          <p:cNvSpPr>
            <a:spLocks noGrp="1"/>
          </p:cNvSpPr>
          <p:nvPr>
            <p:ph type="sldNum" sz="quarter" idx="12"/>
          </p:nvPr>
        </p:nvSpPr>
        <p:spPr/>
        <p:txBody>
          <a:bodyPr/>
          <a:lstStyle/>
          <a:p>
            <a:fld id="{04DCAF22-CE1B-48BA-A085-CB0E5906725E}" type="slidenum">
              <a:rPr lang="en-CA" smtClean="0"/>
              <a:t>15</a:t>
            </a:fld>
            <a:endParaRPr lang="en-CA"/>
          </a:p>
        </p:txBody>
      </p:sp>
      <p:sp>
        <p:nvSpPr>
          <p:cNvPr id="4" name="Content Placeholder 3"/>
          <p:cNvSpPr>
            <a:spLocks noGrp="1"/>
          </p:cNvSpPr>
          <p:nvPr>
            <p:ph sz="half" idx="4294967295"/>
          </p:nvPr>
        </p:nvSpPr>
        <p:spPr>
          <a:xfrm>
            <a:off x="5105400" y="1600200"/>
            <a:ext cx="4038600" cy="4525963"/>
          </a:xfrm>
        </p:spPr>
        <p:txBody>
          <a:bodyPr>
            <a:normAutofit/>
          </a:bodyPr>
          <a:lstStyle/>
          <a:p>
            <a:pPr>
              <a:buNone/>
            </a:pPr>
            <a:endParaRPr lang="en-US" dirty="0" smtClean="0">
              <a:latin typeface="Constantia (Body)"/>
            </a:endParaRPr>
          </a:p>
          <a:p>
            <a:pPr>
              <a:buNone/>
            </a:pPr>
            <a:endParaRPr lang="en-US" dirty="0">
              <a:latin typeface="Constantia (Body)"/>
            </a:endParaRPr>
          </a:p>
          <a:p>
            <a:pPr>
              <a:buNone/>
            </a:pPr>
            <a:endParaRPr lang="en-US" dirty="0" smtClean="0">
              <a:latin typeface="Constantia (Body)"/>
            </a:endParaRPr>
          </a:p>
          <a:p>
            <a:pPr>
              <a:buNone/>
            </a:pPr>
            <a:endParaRPr lang="en-US" dirty="0">
              <a:latin typeface="Constantia (Body)"/>
            </a:endParaRPr>
          </a:p>
          <a:p>
            <a:pPr>
              <a:buNone/>
            </a:pPr>
            <a:endParaRPr lang="en-US" dirty="0" smtClean="0">
              <a:latin typeface="Constantia (Body)"/>
            </a:endParaRPr>
          </a:p>
          <a:p>
            <a:pPr>
              <a:buNone/>
            </a:pPr>
            <a:endParaRPr lang="en-US" dirty="0">
              <a:latin typeface="Constantia (Body)"/>
            </a:endParaRPr>
          </a:p>
          <a:p>
            <a:pPr>
              <a:buNone/>
            </a:pPr>
            <a:endParaRPr lang="en-US" dirty="0" smtClean="0">
              <a:latin typeface="Constantia (Body)"/>
            </a:endParaRPr>
          </a:p>
          <a:p>
            <a:pPr>
              <a:buNone/>
            </a:pPr>
            <a:endParaRPr lang="en-US" dirty="0" smtClean="0">
              <a:latin typeface="Constantia (Body)"/>
            </a:endParaRPr>
          </a:p>
          <a:p>
            <a:pPr>
              <a:buNone/>
            </a:pPr>
            <a:endParaRPr lang="en-US" dirty="0">
              <a:latin typeface="Constantia (Body)"/>
            </a:endParaRPr>
          </a:p>
          <a:p>
            <a:pPr>
              <a:buNone/>
            </a:pPr>
            <a:endParaRPr lang="en-US" dirty="0" smtClean="0">
              <a:latin typeface="Constantia (Body)"/>
            </a:endParaRPr>
          </a:p>
          <a:p>
            <a:pPr>
              <a:buNone/>
            </a:pPr>
            <a:endParaRPr lang="en-US" dirty="0">
              <a:latin typeface="Constantia (Body)"/>
            </a:endParaRPr>
          </a:p>
          <a:p>
            <a:pPr>
              <a:buNone/>
            </a:pPr>
            <a:endParaRPr lang="en-US" dirty="0" smtClean="0">
              <a:latin typeface="Constantia (Body)"/>
            </a:endParaRPr>
          </a:p>
          <a:p>
            <a:pPr>
              <a:buNone/>
            </a:pPr>
            <a:endParaRPr lang="en-US" dirty="0">
              <a:latin typeface="Constantia (Body)"/>
            </a:endParaRPr>
          </a:p>
          <a:p>
            <a:pPr>
              <a:buNone/>
            </a:pPr>
            <a:endParaRPr lang="en-US" dirty="0" smtClean="0">
              <a:latin typeface="Constantia (Body)"/>
            </a:endParaRPr>
          </a:p>
          <a:p>
            <a:pPr marL="0" indent="0">
              <a:buNone/>
            </a:pPr>
            <a:endParaRPr lang="en-CA" dirty="0"/>
          </a:p>
        </p:txBody>
      </p:sp>
    </p:spTree>
    <p:extLst>
      <p:ext uri="{BB962C8B-B14F-4D97-AF65-F5344CB8AC3E}">
        <p14:creationId xmlns:p14="http://schemas.microsoft.com/office/powerpoint/2010/main" val="3017704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Closedowns and Therapists</a:t>
            </a:r>
            <a:endParaRPr lang="en-CA" dirty="0"/>
          </a:p>
        </p:txBody>
      </p:sp>
      <p:sp>
        <p:nvSpPr>
          <p:cNvPr id="3" name="Content Placeholder 2"/>
          <p:cNvSpPr>
            <a:spLocks noGrp="1"/>
          </p:cNvSpPr>
          <p:nvPr>
            <p:ph idx="1"/>
          </p:nvPr>
        </p:nvSpPr>
        <p:spPr/>
        <p:txBody>
          <a:bodyPr>
            <a:noAutofit/>
          </a:bodyPr>
          <a:lstStyle/>
          <a:p>
            <a:r>
              <a:rPr lang="en-CA" sz="2100" dirty="0" smtClean="0">
                <a:latin typeface="+mj-lt"/>
              </a:rPr>
              <a:t>If a survivor is remembering too much, and/or speaking up, he or she may be sent to a closedown specialist, who may be disguised as a therapist.</a:t>
            </a:r>
          </a:p>
          <a:p>
            <a:r>
              <a:rPr lang="en-CA" sz="2100" dirty="0" smtClean="0">
                <a:latin typeface="+mj-lt"/>
              </a:rPr>
              <a:t>The closedown specialist systematically puts away significant inner people through torture, hand signals, and threats.</a:t>
            </a:r>
          </a:p>
          <a:p>
            <a:r>
              <a:rPr lang="en-CA" sz="2100" dirty="0" smtClean="0">
                <a:latin typeface="+mj-lt"/>
              </a:rPr>
              <a:t>The inside of a closed down person is full of prisons, wells, freezers, coffins, etc. in which internal people are hidden.</a:t>
            </a:r>
          </a:p>
          <a:p>
            <a:r>
              <a:rPr lang="en-CA" sz="2100" dirty="0" smtClean="0">
                <a:latin typeface="+mj-lt"/>
              </a:rPr>
              <a:t>The person ends up “stable,” managing life apparently okay, but no longer remembering most of the abuse.</a:t>
            </a:r>
          </a:p>
          <a:p>
            <a:r>
              <a:rPr lang="en-CA" sz="2100" dirty="0" smtClean="0">
                <a:latin typeface="+mj-lt"/>
              </a:rPr>
              <a:t>Make sure your therapist is a safe person, not a closedown specialist, especially if he or she is a “ritual abuse expert.” Ask all your insiders.</a:t>
            </a:r>
          </a:p>
          <a:p>
            <a:r>
              <a:rPr lang="en-CA" sz="2100" dirty="0" smtClean="0">
                <a:latin typeface="+mj-lt"/>
              </a:rPr>
              <a:t>A naïve therapist who’s willing to learn is better than an expert who works for the abusers.</a:t>
            </a:r>
          </a:p>
        </p:txBody>
      </p:sp>
    </p:spTree>
    <p:extLst>
      <p:ext uri="{BB962C8B-B14F-4D97-AF65-F5344CB8AC3E}">
        <p14:creationId xmlns:p14="http://schemas.microsoft.com/office/powerpoint/2010/main" val="3716527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Stabilization and Healing</a:t>
            </a:r>
            <a:endParaRPr lang="en-CA" dirty="0"/>
          </a:p>
        </p:txBody>
      </p:sp>
      <p:sp>
        <p:nvSpPr>
          <p:cNvPr id="3" name="Content Placeholder 2"/>
          <p:cNvSpPr>
            <a:spLocks noGrp="1"/>
          </p:cNvSpPr>
          <p:nvPr>
            <p:ph idx="1"/>
          </p:nvPr>
        </p:nvSpPr>
        <p:spPr/>
        <p:txBody>
          <a:bodyPr>
            <a:normAutofit/>
          </a:bodyPr>
          <a:lstStyle/>
          <a:p>
            <a:r>
              <a:rPr lang="en-CA" dirty="0" smtClean="0">
                <a:latin typeface="+mj-lt"/>
              </a:rPr>
              <a:t>What’s </a:t>
            </a:r>
            <a:r>
              <a:rPr lang="en-CA" dirty="0">
                <a:latin typeface="+mj-lt"/>
              </a:rPr>
              <a:t>your </a:t>
            </a:r>
            <a:r>
              <a:rPr lang="en-CA" dirty="0" smtClean="0">
                <a:latin typeface="+mj-lt"/>
              </a:rPr>
              <a:t>goal—to be stabilized</a:t>
            </a:r>
            <a:r>
              <a:rPr lang="en-CA" dirty="0">
                <a:latin typeface="+mj-lt"/>
              </a:rPr>
              <a:t>, or healed? </a:t>
            </a:r>
            <a:r>
              <a:rPr lang="en-CA" dirty="0" smtClean="0">
                <a:latin typeface="+mj-lt"/>
              </a:rPr>
              <a:t>It may depend on your age and life responsibilities.</a:t>
            </a:r>
          </a:p>
          <a:p>
            <a:r>
              <a:rPr lang="en-CA" dirty="0" smtClean="0">
                <a:latin typeface="+mj-lt"/>
              </a:rPr>
              <a:t>There is closed-down stabilization, and there is stabilization created by restructuring your inner world and redefining your insiders’ jobs.</a:t>
            </a:r>
            <a:endParaRPr lang="en-CA" dirty="0">
              <a:latin typeface="+mj-lt"/>
            </a:endParaRPr>
          </a:p>
          <a:p>
            <a:r>
              <a:rPr lang="en-CA" dirty="0">
                <a:latin typeface="+mj-lt"/>
              </a:rPr>
              <a:t>You may choose to take back your own life and freedom by rescuing your inner </a:t>
            </a:r>
            <a:r>
              <a:rPr lang="en-CA" dirty="0" smtClean="0">
                <a:latin typeface="+mj-lt"/>
              </a:rPr>
              <a:t>parts and working through their memories. That takes much longer but gives you back your soul.</a:t>
            </a:r>
            <a:endParaRPr lang="en-CA" dirty="0">
              <a:latin typeface="+mj-lt"/>
            </a:endParaRPr>
          </a:p>
          <a:p>
            <a:endParaRPr lang="en-CA" dirty="0"/>
          </a:p>
        </p:txBody>
      </p:sp>
    </p:spTree>
    <p:extLst>
      <p:ext uri="{BB962C8B-B14F-4D97-AF65-F5344CB8AC3E}">
        <p14:creationId xmlns:p14="http://schemas.microsoft.com/office/powerpoint/2010/main" val="23256355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Building Inner Community</a:t>
            </a:r>
            <a:endParaRPr lang="en-CA" dirty="0"/>
          </a:p>
        </p:txBody>
      </p:sp>
      <p:sp>
        <p:nvSpPr>
          <p:cNvPr id="3" name="Content Placeholder 2"/>
          <p:cNvSpPr>
            <a:spLocks noGrp="1"/>
          </p:cNvSpPr>
          <p:nvPr>
            <p:ph idx="1"/>
          </p:nvPr>
        </p:nvSpPr>
        <p:spPr/>
        <p:txBody>
          <a:bodyPr>
            <a:noAutofit/>
          </a:bodyPr>
          <a:lstStyle/>
          <a:p>
            <a:r>
              <a:rPr lang="en-CA" sz="1800" dirty="0" smtClean="0">
                <a:latin typeface="+mj-lt"/>
              </a:rPr>
              <a:t>The internal leaders who the abuser group put in charge should remain in charge at first, so there won’t be chaos.</a:t>
            </a:r>
          </a:p>
          <a:p>
            <a:r>
              <a:rPr lang="en-CA" sz="1800" dirty="0" smtClean="0">
                <a:latin typeface="+mj-lt"/>
              </a:rPr>
              <a:t>Those leaders can learn to use their authority wisely and kindly. They didn’t have good examples.</a:t>
            </a:r>
          </a:p>
          <a:p>
            <a:r>
              <a:rPr lang="en-CA" sz="1800" dirty="0" smtClean="0">
                <a:latin typeface="+mj-lt"/>
              </a:rPr>
              <a:t>Gradually move towards democracy in which the leaders in the governing council represent all parts’ needs.</a:t>
            </a:r>
          </a:p>
          <a:p>
            <a:r>
              <a:rPr lang="en-CA" sz="1800" dirty="0" smtClean="0">
                <a:latin typeface="+mj-lt"/>
              </a:rPr>
              <a:t>Insiders often have names which reflect their roles in the abuse; they can choose different names.</a:t>
            </a:r>
          </a:p>
          <a:p>
            <a:r>
              <a:rPr lang="en-CA" sz="1800" dirty="0" smtClean="0">
                <a:latin typeface="+mj-lt"/>
              </a:rPr>
              <a:t>Costumed insiders can take off the costumes.</a:t>
            </a:r>
          </a:p>
          <a:p>
            <a:r>
              <a:rPr lang="en-CA" sz="1800" dirty="0" smtClean="0">
                <a:latin typeface="+mj-lt"/>
              </a:rPr>
              <a:t>Those who resemble perpetrators can become kids again.</a:t>
            </a:r>
          </a:p>
          <a:p>
            <a:r>
              <a:rPr lang="en-US" sz="1800" dirty="0">
                <a:latin typeface="+mj-lt"/>
              </a:rPr>
              <a:t>You can ask parts to stop doing </a:t>
            </a:r>
            <a:r>
              <a:rPr lang="en-US" sz="1800" dirty="0" smtClean="0">
                <a:latin typeface="+mj-lt"/>
              </a:rPr>
              <a:t>harmful jobs.</a:t>
            </a:r>
            <a:endParaRPr lang="en-US" sz="1800" dirty="0">
              <a:latin typeface="+mj-lt"/>
            </a:endParaRPr>
          </a:p>
          <a:p>
            <a:r>
              <a:rPr lang="en-US" sz="1800" dirty="0">
                <a:latin typeface="+mj-lt"/>
              </a:rPr>
              <a:t>You can ask parts to do jobs when they are helpful, e.g. put away memories, make everyone forget, help parts stuck in trauma to go to sleep temporarily. </a:t>
            </a:r>
            <a:endParaRPr lang="en-CA" sz="1800" dirty="0" smtClean="0">
              <a:latin typeface="+mj-lt"/>
            </a:endParaRPr>
          </a:p>
          <a:p>
            <a:r>
              <a:rPr lang="en-CA" sz="1800" dirty="0" smtClean="0">
                <a:latin typeface="+mj-lt"/>
              </a:rPr>
              <a:t>Research each group of insiders—age, likes and dislikes, needs. How could the system provide for their needs in the external world? In the inner world?</a:t>
            </a:r>
          </a:p>
        </p:txBody>
      </p:sp>
      <p:sp>
        <p:nvSpPr>
          <p:cNvPr id="4" name="Slide Number Placeholder 3"/>
          <p:cNvSpPr>
            <a:spLocks noGrp="1"/>
          </p:cNvSpPr>
          <p:nvPr>
            <p:ph type="sldNum" sz="quarter" idx="12"/>
          </p:nvPr>
        </p:nvSpPr>
        <p:spPr/>
        <p:txBody>
          <a:bodyPr/>
          <a:lstStyle/>
          <a:p>
            <a:fld id="{04DCAF22-CE1B-48BA-A085-CB0E5906725E}" type="slidenum">
              <a:rPr lang="en-CA" smtClean="0"/>
              <a:t>18</a:t>
            </a:fld>
            <a:endParaRPr lang="en-CA"/>
          </a:p>
        </p:txBody>
      </p:sp>
    </p:spTree>
    <p:extLst>
      <p:ext uri="{BB962C8B-B14F-4D97-AF65-F5344CB8AC3E}">
        <p14:creationId xmlns:p14="http://schemas.microsoft.com/office/powerpoint/2010/main" val="11562373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Giving Insiders New Jobs</a:t>
            </a:r>
            <a:endParaRPr lang="en-CA" dirty="0"/>
          </a:p>
        </p:txBody>
      </p:sp>
      <p:sp>
        <p:nvSpPr>
          <p:cNvPr id="3" name="Content Placeholder 2"/>
          <p:cNvSpPr>
            <a:spLocks noGrp="1"/>
          </p:cNvSpPr>
          <p:nvPr>
            <p:ph idx="1"/>
          </p:nvPr>
        </p:nvSpPr>
        <p:spPr/>
        <p:txBody>
          <a:bodyPr>
            <a:normAutofit fontScale="85000" lnSpcReduction="20000"/>
          </a:bodyPr>
          <a:lstStyle/>
          <a:p>
            <a:pPr marL="0" indent="0">
              <a:buNone/>
            </a:pPr>
            <a:r>
              <a:rPr lang="en-CA" dirty="0">
                <a:latin typeface="+mj-lt"/>
              </a:rPr>
              <a:t>Use insiders’ job skills to assist in recovery. New jobs may resemble old jobs but  in the service of help.</a:t>
            </a:r>
          </a:p>
          <a:p>
            <a:r>
              <a:rPr lang="en-CA" dirty="0" smtClean="0">
                <a:latin typeface="+mj-lt"/>
              </a:rPr>
              <a:t>File keepers can keep memories contained and then bring them up when ready to process them.</a:t>
            </a:r>
          </a:p>
          <a:p>
            <a:r>
              <a:rPr lang="en-CA" dirty="0" smtClean="0">
                <a:latin typeface="+mj-lt"/>
              </a:rPr>
              <a:t>Observers and recorders can watch the survivor’s present life to make sure he or she is safe.</a:t>
            </a:r>
          </a:p>
          <a:p>
            <a:r>
              <a:rPr lang="en-CA" dirty="0" smtClean="0">
                <a:latin typeface="+mj-lt"/>
              </a:rPr>
              <a:t>Spinners can spin away bad feelings and spin peaceful and calm feelings out into the system.</a:t>
            </a:r>
          </a:p>
          <a:p>
            <a:r>
              <a:rPr lang="en-CA" dirty="0" smtClean="0">
                <a:latin typeface="+mj-lt"/>
              </a:rPr>
              <a:t>Pain holders can help with medical and dental appointments.</a:t>
            </a:r>
          </a:p>
          <a:p>
            <a:r>
              <a:rPr lang="en-CA" dirty="0" smtClean="0">
                <a:latin typeface="+mj-lt"/>
              </a:rPr>
              <a:t>Soldier parts can get the body to exercise, or take charge of external safety.</a:t>
            </a:r>
          </a:p>
          <a:p>
            <a:r>
              <a:rPr lang="en-CA" dirty="0" smtClean="0">
                <a:latin typeface="+mj-lt"/>
              </a:rPr>
              <a:t>“Forget” program holders can make reporters forget anything they may have been trained to report.</a:t>
            </a:r>
          </a:p>
          <a:p>
            <a:r>
              <a:rPr lang="en-US" dirty="0" smtClean="0">
                <a:latin typeface="+mj-lt"/>
              </a:rPr>
              <a:t>Scary </a:t>
            </a:r>
            <a:r>
              <a:rPr lang="en-US" dirty="0">
                <a:latin typeface="+mj-lt"/>
              </a:rPr>
              <a:t>parts </a:t>
            </a:r>
            <a:r>
              <a:rPr lang="en-US" dirty="0" smtClean="0">
                <a:latin typeface="+mj-lt"/>
              </a:rPr>
              <a:t>can take </a:t>
            </a:r>
            <a:r>
              <a:rPr lang="en-US" dirty="0">
                <a:latin typeface="+mj-lt"/>
              </a:rPr>
              <a:t>off their costumes and change their names.</a:t>
            </a:r>
          </a:p>
          <a:p>
            <a:endParaRPr lang="en-CA" dirty="0">
              <a:latin typeface="+mj-lt"/>
            </a:endParaRPr>
          </a:p>
        </p:txBody>
      </p:sp>
      <p:sp>
        <p:nvSpPr>
          <p:cNvPr id="4" name="Slide Number Placeholder 3"/>
          <p:cNvSpPr>
            <a:spLocks noGrp="1"/>
          </p:cNvSpPr>
          <p:nvPr>
            <p:ph type="sldNum" sz="quarter" idx="12"/>
          </p:nvPr>
        </p:nvSpPr>
        <p:spPr/>
        <p:txBody>
          <a:bodyPr/>
          <a:lstStyle/>
          <a:p>
            <a:fld id="{04DCAF22-CE1B-48BA-A085-CB0E5906725E}" type="slidenum">
              <a:rPr lang="en-CA" smtClean="0"/>
              <a:t>19</a:t>
            </a:fld>
            <a:endParaRPr lang="en-CA"/>
          </a:p>
        </p:txBody>
      </p:sp>
    </p:spTree>
    <p:extLst>
      <p:ext uri="{BB962C8B-B14F-4D97-AF65-F5344CB8AC3E}">
        <p14:creationId xmlns:p14="http://schemas.microsoft.com/office/powerpoint/2010/main" val="1028061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Keys to Recovery</a:t>
            </a:r>
            <a:endParaRPr lang="en-CA" dirty="0"/>
          </a:p>
        </p:txBody>
      </p:sp>
      <p:sp>
        <p:nvSpPr>
          <p:cNvPr id="3" name="Content Placeholder 2"/>
          <p:cNvSpPr>
            <a:spLocks noGrp="1"/>
          </p:cNvSpPr>
          <p:nvPr>
            <p:ph idx="1"/>
          </p:nvPr>
        </p:nvSpPr>
        <p:spPr/>
        <p:txBody>
          <a:bodyPr>
            <a:normAutofit fontScale="92500"/>
          </a:bodyPr>
          <a:lstStyle/>
          <a:p>
            <a:r>
              <a:rPr lang="en-CA" dirty="0" smtClean="0">
                <a:latin typeface="+mj-lt"/>
              </a:rPr>
              <a:t>Acknowledge your multiplicity.</a:t>
            </a:r>
          </a:p>
          <a:p>
            <a:r>
              <a:rPr lang="en-CA" dirty="0" smtClean="0">
                <a:latin typeface="+mj-lt"/>
              </a:rPr>
              <a:t>Internal leaders should lead the recovery.</a:t>
            </a:r>
          </a:p>
          <a:p>
            <a:r>
              <a:rPr lang="en-CA" dirty="0" smtClean="0">
                <a:latin typeface="+mj-lt"/>
              </a:rPr>
              <a:t>Improve your inner world, government and jobs.</a:t>
            </a:r>
          </a:p>
          <a:p>
            <a:r>
              <a:rPr lang="en-CA" dirty="0" smtClean="0">
                <a:latin typeface="+mj-lt"/>
              </a:rPr>
              <a:t>Become physically safe.</a:t>
            </a:r>
          </a:p>
          <a:p>
            <a:r>
              <a:rPr lang="en-CA" dirty="0" smtClean="0">
                <a:latin typeface="+mj-lt"/>
              </a:rPr>
              <a:t>Recognize the BIG LIE.</a:t>
            </a:r>
          </a:p>
          <a:p>
            <a:r>
              <a:rPr lang="en-CA" dirty="0" smtClean="0">
                <a:latin typeface="+mj-lt"/>
              </a:rPr>
              <a:t>Choose your goal—stability or healing.</a:t>
            </a:r>
          </a:p>
          <a:p>
            <a:r>
              <a:rPr lang="en-CA" dirty="0" smtClean="0">
                <a:latin typeface="+mj-lt"/>
              </a:rPr>
              <a:t>Work through memories systematically, including all internal participants and all pieces of each memory.</a:t>
            </a:r>
          </a:p>
          <a:p>
            <a:r>
              <a:rPr lang="en-CA" dirty="0" smtClean="0">
                <a:latin typeface="+mj-lt"/>
              </a:rPr>
              <a:t>Choose a safe therapist.</a:t>
            </a:r>
          </a:p>
          <a:p>
            <a:r>
              <a:rPr lang="en-CA" dirty="0" smtClean="0">
                <a:latin typeface="+mj-lt"/>
              </a:rPr>
              <a:t>Allow co-consciousness and integration to happen naturally.</a:t>
            </a:r>
          </a:p>
          <a:p>
            <a:endParaRPr lang="en-CA" dirty="0"/>
          </a:p>
        </p:txBody>
      </p:sp>
    </p:spTree>
    <p:extLst>
      <p:ext uri="{BB962C8B-B14F-4D97-AF65-F5344CB8AC3E}">
        <p14:creationId xmlns:p14="http://schemas.microsoft.com/office/powerpoint/2010/main" val="2559875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How Insiders Can Improve their </a:t>
            </a:r>
            <a:r>
              <a:rPr lang="en-US" sz="3600" dirty="0"/>
              <a:t>Inner World</a:t>
            </a:r>
            <a:endParaRPr lang="en-CA" sz="3600" dirty="0"/>
          </a:p>
        </p:txBody>
      </p:sp>
      <p:sp>
        <p:nvSpPr>
          <p:cNvPr id="3" name="Content Placeholder 2"/>
          <p:cNvSpPr>
            <a:spLocks noGrp="1"/>
          </p:cNvSpPr>
          <p:nvPr>
            <p:ph idx="1"/>
          </p:nvPr>
        </p:nvSpPr>
        <p:spPr/>
        <p:txBody>
          <a:bodyPr>
            <a:normAutofit fontScale="85000" lnSpcReduction="20000"/>
          </a:bodyPr>
          <a:lstStyle/>
          <a:p>
            <a:r>
              <a:rPr lang="en-US" dirty="0" smtClean="0">
                <a:latin typeface="+mj-lt"/>
              </a:rPr>
              <a:t>Cut wires, destroy control towers, etc. (with permission).</a:t>
            </a:r>
          </a:p>
          <a:p>
            <a:r>
              <a:rPr lang="en-US" dirty="0" smtClean="0">
                <a:latin typeface="+mj-lt"/>
              </a:rPr>
              <a:t>Rescue parts who are “stuck” in </a:t>
            </a:r>
            <a:r>
              <a:rPr lang="en-US" dirty="0">
                <a:latin typeface="+mj-lt"/>
              </a:rPr>
              <a:t>inner copies of the places where the abuse occurred: boxes, cages, cold basement rooms, garbage pits, bedrooms where a rapist found them. </a:t>
            </a:r>
            <a:endParaRPr lang="en-US" dirty="0" smtClean="0">
              <a:latin typeface="+mj-lt"/>
            </a:endParaRPr>
          </a:p>
          <a:p>
            <a:r>
              <a:rPr lang="en-US" dirty="0" smtClean="0">
                <a:latin typeface="+mj-lt"/>
              </a:rPr>
              <a:t>Give inner kids </a:t>
            </a:r>
            <a:r>
              <a:rPr lang="en-US" dirty="0">
                <a:latin typeface="+mj-lt"/>
              </a:rPr>
              <a:t>their own rooms with locks on the inside, comfortable beds or couches, etc.  </a:t>
            </a:r>
            <a:endParaRPr lang="en-US" dirty="0" smtClean="0">
              <a:latin typeface="+mj-lt"/>
            </a:endParaRPr>
          </a:p>
          <a:p>
            <a:r>
              <a:rPr lang="en-US" dirty="0" smtClean="0">
                <a:latin typeface="+mj-lt"/>
              </a:rPr>
              <a:t>Make nurseries </a:t>
            </a:r>
            <a:r>
              <a:rPr lang="en-US" dirty="0">
                <a:latin typeface="+mj-lt"/>
              </a:rPr>
              <a:t>for babies, caregivers, stuffed animals, toys, </a:t>
            </a:r>
            <a:r>
              <a:rPr lang="en-US" dirty="0" smtClean="0">
                <a:latin typeface="+mj-lt"/>
              </a:rPr>
              <a:t>blankets, pets.</a:t>
            </a:r>
          </a:p>
          <a:p>
            <a:r>
              <a:rPr lang="en-US" dirty="0">
                <a:latin typeface="+mj-lt"/>
              </a:rPr>
              <a:t>Create mansions, tree houses, whatever is most helpful. </a:t>
            </a:r>
          </a:p>
          <a:p>
            <a:r>
              <a:rPr lang="en-US" dirty="0" smtClean="0">
                <a:latin typeface="+mj-lt"/>
              </a:rPr>
              <a:t>Make places for exercise, sports, anger release.</a:t>
            </a:r>
          </a:p>
          <a:p>
            <a:r>
              <a:rPr lang="en-US" dirty="0">
                <a:latin typeface="+mj-lt"/>
              </a:rPr>
              <a:t>Create inner TV screens for safely viewing the outer world.</a:t>
            </a:r>
          </a:p>
          <a:p>
            <a:r>
              <a:rPr lang="en-US" dirty="0">
                <a:latin typeface="+mj-lt"/>
              </a:rPr>
              <a:t>Create an inner movie of life to update insiders.</a:t>
            </a:r>
          </a:p>
          <a:p>
            <a:r>
              <a:rPr lang="en-US" dirty="0" smtClean="0">
                <a:latin typeface="+mj-lt"/>
              </a:rPr>
              <a:t>You can import movie or TV or book characters, e.g. nannies, doctors.</a:t>
            </a:r>
          </a:p>
        </p:txBody>
      </p:sp>
      <p:sp>
        <p:nvSpPr>
          <p:cNvPr id="4" name="Slide Number Placeholder 3"/>
          <p:cNvSpPr>
            <a:spLocks noGrp="1"/>
          </p:cNvSpPr>
          <p:nvPr>
            <p:ph type="sldNum" sz="quarter" idx="12"/>
          </p:nvPr>
        </p:nvSpPr>
        <p:spPr/>
        <p:txBody>
          <a:bodyPr/>
          <a:lstStyle/>
          <a:p>
            <a:fld id="{04DCAF22-CE1B-48BA-A085-CB0E5906725E}" type="slidenum">
              <a:rPr lang="en-CA" smtClean="0"/>
              <a:t>20</a:t>
            </a:fld>
            <a:endParaRPr lang="en-CA"/>
          </a:p>
        </p:txBody>
      </p:sp>
    </p:spTree>
    <p:extLst>
      <p:ext uri="{BB962C8B-B14F-4D97-AF65-F5344CB8AC3E}">
        <p14:creationId xmlns:p14="http://schemas.microsoft.com/office/powerpoint/2010/main" val="16088622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Choosing Memories to Work With</a:t>
            </a:r>
            <a:endParaRPr lang="en-US" dirty="0"/>
          </a:p>
        </p:txBody>
      </p:sp>
      <p:sp>
        <p:nvSpPr>
          <p:cNvPr id="3" name="Content Placeholder 2"/>
          <p:cNvSpPr>
            <a:spLocks noGrp="1"/>
          </p:cNvSpPr>
          <p:nvPr>
            <p:ph idx="1"/>
          </p:nvPr>
        </p:nvSpPr>
        <p:spPr/>
        <p:txBody>
          <a:bodyPr>
            <a:normAutofit fontScale="47500" lnSpcReduction="20000"/>
          </a:bodyPr>
          <a:lstStyle/>
          <a:p>
            <a:r>
              <a:rPr lang="en-CA" sz="4400" dirty="0">
                <a:latin typeface="+mj-lt"/>
              </a:rPr>
              <a:t>Choose the memories to be worked through strategically in order to dismantle the programming.</a:t>
            </a:r>
          </a:p>
          <a:p>
            <a:r>
              <a:rPr lang="en-US" sz="4400" dirty="0" smtClean="0">
                <a:latin typeface="+mj-lt"/>
              </a:rPr>
              <a:t>There </a:t>
            </a:r>
            <a:r>
              <a:rPr lang="en-US" sz="4400" dirty="0">
                <a:latin typeface="+mj-lt"/>
              </a:rPr>
              <a:t>is already a filing system for memories, especially the ones that constitute programs. Use it!</a:t>
            </a:r>
          </a:p>
          <a:p>
            <a:r>
              <a:rPr lang="en-US" sz="4400" dirty="0" smtClean="0">
                <a:latin typeface="+mj-lt"/>
              </a:rPr>
              <a:t>Begin </a:t>
            </a:r>
            <a:r>
              <a:rPr lang="en-US" sz="4400" dirty="0">
                <a:latin typeface="+mj-lt"/>
              </a:rPr>
              <a:t>with easy traumatic memories, minor traumas without too much shock or horror or physical pain, so that </a:t>
            </a:r>
            <a:r>
              <a:rPr lang="en-US" sz="4400" dirty="0" smtClean="0">
                <a:latin typeface="+mj-lt"/>
              </a:rPr>
              <a:t>your insiders </a:t>
            </a:r>
            <a:r>
              <a:rPr lang="en-US" sz="4400" dirty="0">
                <a:latin typeface="+mj-lt"/>
              </a:rPr>
              <a:t>can learn the process, and other </a:t>
            </a:r>
            <a:r>
              <a:rPr lang="en-US" sz="4400" dirty="0" smtClean="0">
                <a:latin typeface="+mj-lt"/>
              </a:rPr>
              <a:t>parts </a:t>
            </a:r>
            <a:r>
              <a:rPr lang="en-US" sz="4400" dirty="0">
                <a:latin typeface="+mj-lt"/>
              </a:rPr>
              <a:t>can observe and see how it resolves the trauma.</a:t>
            </a:r>
          </a:p>
          <a:p>
            <a:r>
              <a:rPr lang="en-US" sz="4400" dirty="0" smtClean="0">
                <a:latin typeface="+mj-lt"/>
              </a:rPr>
              <a:t>Then have the system choose memories on a logical basis, with the goal being safety.  Suicide and self-harm and access programs are a priority.</a:t>
            </a:r>
          </a:p>
          <a:p>
            <a:r>
              <a:rPr lang="en-US" sz="4400" dirty="0">
                <a:latin typeface="+mj-lt"/>
              </a:rPr>
              <a:t>Eventually you can work chronologically to clean up unprocessed memories, or internal programmers can write out a chart or list of the programs to be worked through.</a:t>
            </a:r>
          </a:p>
          <a:p>
            <a:r>
              <a:rPr lang="en-US" sz="4400" dirty="0">
                <a:latin typeface="+mj-lt"/>
              </a:rPr>
              <a:t>Don’t forget the infant memories of the original </a:t>
            </a:r>
            <a:r>
              <a:rPr lang="en-US" sz="4400" dirty="0" smtClean="0">
                <a:latin typeface="+mj-lt"/>
              </a:rPr>
              <a:t>splits.</a:t>
            </a:r>
            <a:endParaRPr lang="en-US" sz="4400" dirty="0">
              <a:latin typeface="+mj-lt"/>
            </a:endParaRPr>
          </a:p>
          <a:p>
            <a:endParaRPr lang="en-US" sz="2800" dirty="0" smtClean="0">
              <a:latin typeface="+mj-lt"/>
            </a:endParaRPr>
          </a:p>
          <a:p>
            <a:endParaRPr lang="en-US" dirty="0" smtClean="0"/>
          </a:p>
        </p:txBody>
      </p:sp>
      <p:sp>
        <p:nvSpPr>
          <p:cNvPr id="4" name="Slide Number Placeholder 3"/>
          <p:cNvSpPr>
            <a:spLocks noGrp="1"/>
          </p:cNvSpPr>
          <p:nvPr>
            <p:ph type="sldNum" sz="quarter" idx="12"/>
          </p:nvPr>
        </p:nvSpPr>
        <p:spPr/>
        <p:txBody>
          <a:bodyPr/>
          <a:lstStyle/>
          <a:p>
            <a:fld id="{04DCAF22-CE1B-48BA-A085-CB0E5906725E}" type="slidenum">
              <a:rPr lang="en-CA" smtClean="0"/>
              <a:t>21</a:t>
            </a:fld>
            <a:endParaRPr lang="en-CA"/>
          </a:p>
        </p:txBody>
      </p:sp>
    </p:spTree>
    <p:extLst>
      <p:ext uri="{BB962C8B-B14F-4D97-AF65-F5344CB8AC3E}">
        <p14:creationId xmlns:p14="http://schemas.microsoft.com/office/powerpoint/2010/main" val="3658013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Resolving Traumas</a:t>
            </a:r>
            <a:endParaRPr lang="en-US" dirty="0"/>
          </a:p>
        </p:txBody>
      </p:sp>
      <p:sp>
        <p:nvSpPr>
          <p:cNvPr id="3" name="Content Placeholder 2"/>
          <p:cNvSpPr>
            <a:spLocks noGrp="1"/>
          </p:cNvSpPr>
          <p:nvPr>
            <p:ph idx="1"/>
          </p:nvPr>
        </p:nvSpPr>
        <p:spPr/>
        <p:txBody>
          <a:bodyPr>
            <a:noAutofit/>
          </a:bodyPr>
          <a:lstStyle/>
          <a:p>
            <a:r>
              <a:rPr lang="en-US" sz="2400" dirty="0" smtClean="0">
                <a:latin typeface="Calibri" panose="020F0502020204030204" pitchFamily="34" charset="0"/>
              </a:rPr>
              <a:t>A memory usually involves several insiders, each of whom holds a particular feeling, sensory modality or knowledge. Everyone must be present.</a:t>
            </a:r>
          </a:p>
          <a:p>
            <a:r>
              <a:rPr lang="en-US" sz="2400" dirty="0" smtClean="0">
                <a:latin typeface="Calibri" panose="020F0502020204030204" pitchFamily="34" charset="0"/>
              </a:rPr>
              <a:t>The “sound track” involving instructions is important.</a:t>
            </a:r>
          </a:p>
          <a:p>
            <a:r>
              <a:rPr lang="en-US" sz="2400" dirty="0" smtClean="0">
                <a:latin typeface="Calibri" panose="020F0502020204030204" pitchFamily="34" charset="0"/>
              </a:rPr>
              <a:t>It is easy to miss a segment because some insider is missing, or is a recycler hiding a piece. </a:t>
            </a:r>
          </a:p>
          <a:p>
            <a:r>
              <a:rPr lang="en-US" sz="2400" dirty="0" smtClean="0">
                <a:latin typeface="Calibri" panose="020F0502020204030204" pitchFamily="34" charset="0"/>
              </a:rPr>
              <a:t>Insiders often avoid embarrassing parts of memories like sexual feelings, shameful ones like perpetration, or very painful parts.  </a:t>
            </a:r>
          </a:p>
          <a:p>
            <a:r>
              <a:rPr lang="en-US" sz="2400" dirty="0" smtClean="0">
                <a:latin typeface="Calibri" panose="020F0502020204030204" pitchFamily="34" charset="0"/>
              </a:rPr>
              <a:t>Similar memories can be processed together.</a:t>
            </a:r>
          </a:p>
        </p:txBody>
      </p:sp>
      <p:sp>
        <p:nvSpPr>
          <p:cNvPr id="4" name="Slide Number Placeholder 3"/>
          <p:cNvSpPr>
            <a:spLocks noGrp="1"/>
          </p:cNvSpPr>
          <p:nvPr>
            <p:ph type="sldNum" sz="quarter" idx="12"/>
          </p:nvPr>
        </p:nvSpPr>
        <p:spPr/>
        <p:txBody>
          <a:bodyPr/>
          <a:lstStyle/>
          <a:p>
            <a:fld id="{04DCAF22-CE1B-48BA-A085-CB0E5906725E}" type="slidenum">
              <a:rPr lang="en-CA" smtClean="0"/>
              <a:t>22</a:t>
            </a:fld>
            <a:endParaRPr lang="en-CA"/>
          </a:p>
        </p:txBody>
      </p:sp>
    </p:spTree>
    <p:extLst>
      <p:ext uri="{BB962C8B-B14F-4D97-AF65-F5344CB8AC3E}">
        <p14:creationId xmlns:p14="http://schemas.microsoft.com/office/powerpoint/2010/main" val="26109240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Involve the Inner Recyclers</a:t>
            </a:r>
            <a:endParaRPr lang="en-CA" dirty="0"/>
          </a:p>
        </p:txBody>
      </p:sp>
      <p:sp>
        <p:nvSpPr>
          <p:cNvPr id="3" name="Content Placeholder 2"/>
          <p:cNvSpPr>
            <a:spLocks noGrp="1"/>
          </p:cNvSpPr>
          <p:nvPr>
            <p:ph idx="1"/>
          </p:nvPr>
        </p:nvSpPr>
        <p:spPr/>
        <p:txBody>
          <a:bodyPr>
            <a:normAutofit/>
          </a:bodyPr>
          <a:lstStyle/>
          <a:p>
            <a:r>
              <a:rPr lang="en-CA" sz="2400" dirty="0" smtClean="0">
                <a:latin typeface="+mj-lt"/>
              </a:rPr>
              <a:t>Hidden recycler or </a:t>
            </a:r>
            <a:r>
              <a:rPr lang="en-CA" sz="2400" dirty="0" err="1" smtClean="0">
                <a:latin typeface="+mj-lt"/>
              </a:rPr>
              <a:t>reactivator</a:t>
            </a:r>
            <a:r>
              <a:rPr lang="en-CA" sz="2400" dirty="0" smtClean="0">
                <a:latin typeface="+mj-lt"/>
              </a:rPr>
              <a:t> inside people are trained to deliberately withhold and hide a small piece of each training memory, so that the training effect cannot be destroyed, and the perpetrator group can re-create the program from the missing piece.</a:t>
            </a:r>
          </a:p>
          <a:p>
            <a:r>
              <a:rPr lang="en-CA" sz="2400" dirty="0" smtClean="0">
                <a:latin typeface="+mj-lt"/>
              </a:rPr>
              <a:t>The hidden piece may be words, emotion, something seen, or physical pain.</a:t>
            </a:r>
          </a:p>
          <a:p>
            <a:r>
              <a:rPr lang="en-CA" sz="2400" dirty="0" smtClean="0">
                <a:latin typeface="+mj-lt"/>
              </a:rPr>
              <a:t>Look for recyclers: ask if anyone inside has the job of keeping pieces of the memories separate.</a:t>
            </a:r>
          </a:p>
          <a:p>
            <a:r>
              <a:rPr lang="en-CA" sz="2400" dirty="0" smtClean="0">
                <a:latin typeface="+mj-lt"/>
              </a:rPr>
              <a:t>Dialogue with them and make sure their pieces are put in every time you process a memory.</a:t>
            </a:r>
            <a:endParaRPr lang="en-CA" sz="2400" dirty="0">
              <a:latin typeface="+mj-lt"/>
            </a:endParaRPr>
          </a:p>
        </p:txBody>
      </p:sp>
      <p:sp>
        <p:nvSpPr>
          <p:cNvPr id="4" name="Slide Number Placeholder 3"/>
          <p:cNvSpPr>
            <a:spLocks noGrp="1"/>
          </p:cNvSpPr>
          <p:nvPr>
            <p:ph type="sldNum" sz="quarter" idx="12"/>
          </p:nvPr>
        </p:nvSpPr>
        <p:spPr/>
        <p:txBody>
          <a:bodyPr/>
          <a:lstStyle/>
          <a:p>
            <a:fld id="{04DCAF22-CE1B-48BA-A085-CB0E5906725E}" type="slidenum">
              <a:rPr lang="en-CA" smtClean="0"/>
              <a:t>23</a:t>
            </a:fld>
            <a:endParaRPr lang="en-CA"/>
          </a:p>
        </p:txBody>
      </p:sp>
    </p:spTree>
    <p:extLst>
      <p:ext uri="{BB962C8B-B14F-4D97-AF65-F5344CB8AC3E}">
        <p14:creationId xmlns:p14="http://schemas.microsoft.com/office/powerpoint/2010/main" val="17830693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Feelings in Memory Work</a:t>
            </a:r>
            <a:endParaRPr lang="en-CA" dirty="0"/>
          </a:p>
        </p:txBody>
      </p:sp>
      <p:sp>
        <p:nvSpPr>
          <p:cNvPr id="3" name="Content Placeholder 2"/>
          <p:cNvSpPr>
            <a:spLocks noGrp="1"/>
          </p:cNvSpPr>
          <p:nvPr>
            <p:ph idx="1"/>
          </p:nvPr>
        </p:nvSpPr>
        <p:spPr/>
        <p:txBody>
          <a:bodyPr>
            <a:normAutofit/>
          </a:bodyPr>
          <a:lstStyle/>
          <a:p>
            <a:r>
              <a:rPr lang="en-US" dirty="0">
                <a:latin typeface="+mj-lt"/>
              </a:rPr>
              <a:t>A trauma is not resolved until all aspects of it have been joined: knowledge, sight, hearing, touch and taste, pain, drugs, and each emotion involved.</a:t>
            </a:r>
          </a:p>
          <a:p>
            <a:r>
              <a:rPr lang="en-CA" dirty="0" smtClean="0">
                <a:latin typeface="+mj-lt"/>
              </a:rPr>
              <a:t>I find it easiest to put all the feelings (bodily and emotional) into a container while getting the story of the memory, then at the end adding the feelings in to the story, naming each feeling while it is added.</a:t>
            </a:r>
          </a:p>
          <a:p>
            <a:r>
              <a:rPr lang="en-CA" dirty="0" smtClean="0">
                <a:latin typeface="+mj-lt"/>
              </a:rPr>
              <a:t>Don’t put any inner people in containers.</a:t>
            </a:r>
            <a:endParaRPr lang="en-CA" dirty="0">
              <a:latin typeface="+mj-lt"/>
            </a:endParaRPr>
          </a:p>
        </p:txBody>
      </p:sp>
    </p:spTree>
    <p:extLst>
      <p:ext uri="{BB962C8B-B14F-4D97-AF65-F5344CB8AC3E}">
        <p14:creationId xmlns:p14="http://schemas.microsoft.com/office/powerpoint/2010/main" val="5897880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Co-Consciousness and Integration</a:t>
            </a:r>
            <a:endParaRPr lang="en-CA" dirty="0"/>
          </a:p>
        </p:txBody>
      </p:sp>
      <p:sp>
        <p:nvSpPr>
          <p:cNvPr id="3" name="Content Placeholder 2"/>
          <p:cNvSpPr>
            <a:spLocks noGrp="1"/>
          </p:cNvSpPr>
          <p:nvPr>
            <p:ph idx="1"/>
          </p:nvPr>
        </p:nvSpPr>
        <p:spPr/>
        <p:txBody>
          <a:bodyPr>
            <a:normAutofit/>
          </a:bodyPr>
          <a:lstStyle/>
          <a:p>
            <a:r>
              <a:rPr lang="en-CA" dirty="0" smtClean="0">
                <a:latin typeface="+mj-lt"/>
              </a:rPr>
              <a:t>The goal of mind controllers is to keep you fragmented so you can’t take charge of your life.</a:t>
            </a:r>
          </a:p>
          <a:p>
            <a:r>
              <a:rPr lang="en-CA" dirty="0" smtClean="0">
                <a:latin typeface="+mj-lt"/>
              </a:rPr>
              <a:t>A cooperative personality system can work together effectively even if not fully integrated.</a:t>
            </a:r>
          </a:p>
          <a:p>
            <a:r>
              <a:rPr lang="en-CA" dirty="0" smtClean="0">
                <a:latin typeface="+mj-lt"/>
              </a:rPr>
              <a:t>Premature integrations can flood you with shame, grief and despair.</a:t>
            </a:r>
          </a:p>
          <a:p>
            <a:r>
              <a:rPr lang="en-CA" dirty="0" smtClean="0">
                <a:latin typeface="+mj-lt"/>
              </a:rPr>
              <a:t>The front person does not have to know everything all the way through your healing.</a:t>
            </a:r>
          </a:p>
          <a:p>
            <a:r>
              <a:rPr lang="en-CA" dirty="0" smtClean="0">
                <a:latin typeface="+mj-lt"/>
              </a:rPr>
              <a:t>Integration </a:t>
            </a:r>
            <a:r>
              <a:rPr lang="en-CA" dirty="0">
                <a:latin typeface="+mj-lt"/>
              </a:rPr>
              <a:t>happens naturally and gradually as you work through memories.</a:t>
            </a:r>
          </a:p>
          <a:p>
            <a:endParaRPr lang="en-CA" dirty="0"/>
          </a:p>
        </p:txBody>
      </p:sp>
    </p:spTree>
    <p:extLst>
      <p:ext uri="{BB962C8B-B14F-4D97-AF65-F5344CB8AC3E}">
        <p14:creationId xmlns:p14="http://schemas.microsoft.com/office/powerpoint/2010/main" val="15765654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Keys to Recovery</a:t>
            </a:r>
            <a:endParaRPr lang="en-CA" dirty="0"/>
          </a:p>
        </p:txBody>
      </p:sp>
      <p:sp>
        <p:nvSpPr>
          <p:cNvPr id="3" name="Content Placeholder 2"/>
          <p:cNvSpPr>
            <a:spLocks noGrp="1"/>
          </p:cNvSpPr>
          <p:nvPr>
            <p:ph idx="1"/>
          </p:nvPr>
        </p:nvSpPr>
        <p:spPr/>
        <p:txBody>
          <a:bodyPr>
            <a:normAutofit fontScale="92500"/>
          </a:bodyPr>
          <a:lstStyle/>
          <a:p>
            <a:r>
              <a:rPr lang="en-CA" dirty="0" smtClean="0">
                <a:latin typeface="+mj-lt"/>
              </a:rPr>
              <a:t>Acknowledge your multiplicity.</a:t>
            </a:r>
          </a:p>
          <a:p>
            <a:r>
              <a:rPr lang="en-CA" dirty="0" smtClean="0">
                <a:latin typeface="+mj-lt"/>
              </a:rPr>
              <a:t>Internal leaders should lead the recovery.</a:t>
            </a:r>
          </a:p>
          <a:p>
            <a:r>
              <a:rPr lang="en-CA" dirty="0" smtClean="0">
                <a:latin typeface="+mj-lt"/>
              </a:rPr>
              <a:t>Improve your inner world, government and jobs.</a:t>
            </a:r>
          </a:p>
          <a:p>
            <a:r>
              <a:rPr lang="en-CA" dirty="0" smtClean="0">
                <a:latin typeface="+mj-lt"/>
              </a:rPr>
              <a:t>Become physically safe.</a:t>
            </a:r>
          </a:p>
          <a:p>
            <a:r>
              <a:rPr lang="en-CA" dirty="0" smtClean="0">
                <a:latin typeface="+mj-lt"/>
              </a:rPr>
              <a:t>Recognize the BIG LIE.</a:t>
            </a:r>
          </a:p>
          <a:p>
            <a:r>
              <a:rPr lang="en-CA" dirty="0" smtClean="0">
                <a:latin typeface="+mj-lt"/>
              </a:rPr>
              <a:t>Choose your goal—stability or healing.</a:t>
            </a:r>
          </a:p>
          <a:p>
            <a:r>
              <a:rPr lang="en-CA" dirty="0" smtClean="0">
                <a:latin typeface="+mj-lt"/>
              </a:rPr>
              <a:t>Work through memories systematically, including all internal participants and all pieces of each memory.</a:t>
            </a:r>
          </a:p>
          <a:p>
            <a:r>
              <a:rPr lang="en-CA" dirty="0" smtClean="0">
                <a:latin typeface="+mj-lt"/>
              </a:rPr>
              <a:t>Choose a safe therapist.</a:t>
            </a:r>
          </a:p>
          <a:p>
            <a:r>
              <a:rPr lang="en-CA" dirty="0" smtClean="0">
                <a:latin typeface="+mj-lt"/>
              </a:rPr>
              <a:t>Allow co-consciousness and integration to happen naturally.</a:t>
            </a:r>
          </a:p>
          <a:p>
            <a:endParaRPr lang="en-CA" dirty="0"/>
          </a:p>
        </p:txBody>
      </p:sp>
    </p:spTree>
    <p:extLst>
      <p:ext uri="{BB962C8B-B14F-4D97-AF65-F5344CB8AC3E}">
        <p14:creationId xmlns:p14="http://schemas.microsoft.com/office/powerpoint/2010/main" val="2115583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Dissociative Splitting</a:t>
            </a:r>
            <a:endParaRPr lang="en-CA" dirty="0"/>
          </a:p>
        </p:txBody>
      </p:sp>
      <p:sp>
        <p:nvSpPr>
          <p:cNvPr id="3" name="Content Placeholder 2"/>
          <p:cNvSpPr>
            <a:spLocks noGrp="1"/>
          </p:cNvSpPr>
          <p:nvPr>
            <p:ph idx="1"/>
          </p:nvPr>
        </p:nvSpPr>
        <p:spPr/>
        <p:txBody>
          <a:bodyPr>
            <a:noAutofit/>
          </a:bodyPr>
          <a:lstStyle/>
          <a:p>
            <a:r>
              <a:rPr lang="en-CA" sz="2400" dirty="0">
                <a:latin typeface="+mj-lt"/>
              </a:rPr>
              <a:t>Dissociative splitting is an adaptation which enables a child to live with ongoing trauma, in many or most cases involving his or her own parents or caregivers.</a:t>
            </a:r>
          </a:p>
          <a:p>
            <a:r>
              <a:rPr lang="en-CA" sz="2400" dirty="0" smtClean="0">
                <a:latin typeface="+mj-lt"/>
              </a:rPr>
              <a:t>Organized </a:t>
            </a:r>
            <a:r>
              <a:rPr lang="en-CA" sz="2400" dirty="0">
                <a:latin typeface="+mj-lt"/>
              </a:rPr>
              <a:t>groups who abuse children deliberately try to </a:t>
            </a:r>
            <a:r>
              <a:rPr lang="en-CA" sz="2400" dirty="0" smtClean="0">
                <a:latin typeface="+mj-lt"/>
              </a:rPr>
              <a:t>split and structure </a:t>
            </a:r>
            <a:r>
              <a:rPr lang="en-CA" sz="2400" dirty="0">
                <a:latin typeface="+mj-lt"/>
              </a:rPr>
              <a:t>their victims’ minds in such a way that they will not remember what happened, or that if they begin to remember they will disbelieve their own memories. </a:t>
            </a:r>
            <a:endParaRPr lang="en-CA" sz="2400" dirty="0" smtClean="0">
              <a:latin typeface="+mj-lt"/>
            </a:endParaRPr>
          </a:p>
          <a:p>
            <a:r>
              <a:rPr lang="en-CA" sz="2400" dirty="0">
                <a:latin typeface="+mj-lt"/>
              </a:rPr>
              <a:t>Dissociative splitting affects survivors’ awareness of some or all of the traumatic events, the circumstances surrounding the events, and the identity of the abusers, for some period of their lives</a:t>
            </a:r>
            <a:r>
              <a:rPr lang="en-CA" sz="2400" dirty="0" smtClean="0">
                <a:latin typeface="+mj-lt"/>
              </a:rPr>
              <a:t>.</a:t>
            </a:r>
          </a:p>
        </p:txBody>
      </p:sp>
      <p:sp>
        <p:nvSpPr>
          <p:cNvPr id="5" name="Slide Number Placeholder 4"/>
          <p:cNvSpPr>
            <a:spLocks noGrp="1"/>
          </p:cNvSpPr>
          <p:nvPr>
            <p:ph type="sldNum" sz="quarter" idx="12"/>
          </p:nvPr>
        </p:nvSpPr>
        <p:spPr/>
        <p:txBody>
          <a:bodyPr/>
          <a:lstStyle/>
          <a:p>
            <a:fld id="{04DCAF22-CE1B-48BA-A085-CB0E5906725E}" type="slidenum">
              <a:rPr lang="en-CA" smtClean="0"/>
              <a:t>3</a:t>
            </a:fld>
            <a:endParaRPr lang="en-CA"/>
          </a:p>
        </p:txBody>
      </p:sp>
    </p:spTree>
    <p:extLst>
      <p:ext uri="{BB962C8B-B14F-4D97-AF65-F5344CB8AC3E}">
        <p14:creationId xmlns:p14="http://schemas.microsoft.com/office/powerpoint/2010/main" val="3927570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Mind Control?</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en-US" dirty="0" smtClean="0">
                <a:latin typeface="+mj-lt"/>
              </a:rPr>
              <a:t>Abuse of children (and adults) by an organized group</a:t>
            </a:r>
          </a:p>
          <a:p>
            <a:pPr algn="ctr">
              <a:buNone/>
            </a:pPr>
            <a:r>
              <a:rPr lang="en-US" dirty="0" smtClean="0">
                <a:latin typeface="+mj-lt"/>
              </a:rPr>
              <a:t>which deliberately creates, indoctrinates, and trains internal parts (alter personalities) to do its bidding.</a:t>
            </a:r>
          </a:p>
          <a:p>
            <a:pPr algn="ctr">
              <a:buNone/>
            </a:pPr>
            <a:endParaRPr lang="en-US" dirty="0">
              <a:latin typeface="+mj-lt"/>
            </a:endParaRPr>
          </a:p>
          <a:p>
            <a:r>
              <a:rPr lang="en-US" dirty="0">
                <a:latin typeface="+mj-lt"/>
              </a:rPr>
              <a:t>Deliberate creation of </a:t>
            </a:r>
            <a:r>
              <a:rPr lang="en-US" dirty="0" smtClean="0">
                <a:latin typeface="+mj-lt"/>
              </a:rPr>
              <a:t>inside parts </a:t>
            </a:r>
            <a:r>
              <a:rPr lang="en-US" dirty="0">
                <a:latin typeface="+mj-lt"/>
              </a:rPr>
              <a:t>in infancy</a:t>
            </a:r>
          </a:p>
          <a:p>
            <a:r>
              <a:rPr lang="en-US" dirty="0" smtClean="0">
                <a:latin typeface="+mj-lt"/>
              </a:rPr>
              <a:t>Creation of a planned </a:t>
            </a:r>
            <a:r>
              <a:rPr lang="en-US" dirty="0">
                <a:latin typeface="+mj-lt"/>
              </a:rPr>
              <a:t>structured personality system </a:t>
            </a:r>
            <a:endParaRPr lang="en-US" dirty="0" smtClean="0">
              <a:latin typeface="+mj-lt"/>
            </a:endParaRPr>
          </a:p>
          <a:p>
            <a:r>
              <a:rPr lang="en-US" dirty="0" smtClean="0">
                <a:latin typeface="+mj-lt"/>
              </a:rPr>
              <a:t>Creation of inner structures and/or an inner </a:t>
            </a:r>
            <a:r>
              <a:rPr lang="en-US" dirty="0">
                <a:latin typeface="+mj-lt"/>
              </a:rPr>
              <a:t>world where parts “live”</a:t>
            </a:r>
          </a:p>
          <a:p>
            <a:r>
              <a:rPr lang="en-US" dirty="0">
                <a:latin typeface="+mj-lt"/>
              </a:rPr>
              <a:t>Beliefs implanted </a:t>
            </a:r>
            <a:r>
              <a:rPr lang="en-US" dirty="0" smtClean="0">
                <a:latin typeface="+mj-lt"/>
              </a:rPr>
              <a:t> and parts trained to do their jobs through </a:t>
            </a:r>
            <a:r>
              <a:rPr lang="en-US" dirty="0">
                <a:latin typeface="+mj-lt"/>
              </a:rPr>
              <a:t>torture, drugs, training and stage </a:t>
            </a:r>
            <a:r>
              <a:rPr lang="en-US" dirty="0" smtClean="0">
                <a:latin typeface="+mj-lt"/>
              </a:rPr>
              <a:t>magic</a:t>
            </a:r>
          </a:p>
          <a:p>
            <a:r>
              <a:rPr lang="en-US" dirty="0" smtClean="0">
                <a:latin typeface="+mj-lt"/>
              </a:rPr>
              <a:t>Ritual abuse is mind control by a religious group.</a:t>
            </a:r>
            <a:endParaRPr lang="en-US" dirty="0">
              <a:latin typeface="+mj-lt"/>
            </a:endParaRPr>
          </a:p>
          <a:p>
            <a:pPr algn="ctr">
              <a:buNone/>
            </a:pPr>
            <a:endParaRPr lang="en-US" dirty="0" smtClean="0"/>
          </a:p>
          <a:p>
            <a:pPr algn="ctr">
              <a:buNone/>
            </a:pPr>
            <a:endParaRPr lang="en-US" dirty="0"/>
          </a:p>
        </p:txBody>
      </p:sp>
      <p:sp>
        <p:nvSpPr>
          <p:cNvPr id="4" name="Slide Number Placeholder 3"/>
          <p:cNvSpPr>
            <a:spLocks noGrp="1"/>
          </p:cNvSpPr>
          <p:nvPr>
            <p:ph type="sldNum" sz="quarter" idx="12"/>
          </p:nvPr>
        </p:nvSpPr>
        <p:spPr/>
        <p:txBody>
          <a:bodyPr/>
          <a:lstStyle/>
          <a:p>
            <a:fld id="{04DCAF22-CE1B-48BA-A085-CB0E5906725E}" type="slidenum">
              <a:rPr lang="en-CA" smtClean="0"/>
              <a:t>4</a:t>
            </a:fld>
            <a:endParaRPr lang="en-CA"/>
          </a:p>
        </p:txBody>
      </p:sp>
    </p:spTree>
    <p:extLst>
      <p:ext uri="{BB962C8B-B14F-4D97-AF65-F5344CB8AC3E}">
        <p14:creationId xmlns:p14="http://schemas.microsoft.com/office/powerpoint/2010/main" val="4177483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smtClean="0"/>
              <a:t>Programming</a:t>
            </a:r>
            <a:endParaRPr lang="en-CA" dirty="0"/>
          </a:p>
        </p:txBody>
      </p:sp>
      <p:sp>
        <p:nvSpPr>
          <p:cNvPr id="3" name="Content Placeholder 2"/>
          <p:cNvSpPr>
            <a:spLocks noGrp="1"/>
          </p:cNvSpPr>
          <p:nvPr>
            <p:ph idx="1"/>
          </p:nvPr>
        </p:nvSpPr>
        <p:spPr/>
        <p:txBody>
          <a:bodyPr>
            <a:normAutofit fontScale="92500"/>
          </a:bodyPr>
          <a:lstStyle/>
          <a:p>
            <a:pPr marL="0" indent="0" algn="just">
              <a:buNone/>
            </a:pPr>
            <a:r>
              <a:rPr lang="en-CA" dirty="0" smtClean="0">
                <a:latin typeface="+mj-lt"/>
              </a:rPr>
              <a:t>“Programming </a:t>
            </a:r>
            <a:r>
              <a:rPr lang="en-CA" dirty="0">
                <a:latin typeface="+mj-lt"/>
              </a:rPr>
              <a:t>is the act of installing internal, pre-established reactions to external stimuli so that a person will automatically react in a predetermined manner to things like an auditory, visual or tactile signal or perform a specific set of actions according to a date and/or time</a:t>
            </a:r>
            <a:r>
              <a:rPr lang="en-CA" dirty="0" smtClean="0">
                <a:latin typeface="+mj-lt"/>
              </a:rPr>
              <a:t>.”   </a:t>
            </a:r>
            <a:r>
              <a:rPr lang="en-CA" dirty="0" err="1" smtClean="0">
                <a:latin typeface="+mj-lt"/>
              </a:rPr>
              <a:t>Arauna</a:t>
            </a:r>
            <a:r>
              <a:rPr lang="en-CA" dirty="0" smtClean="0">
                <a:latin typeface="+mj-lt"/>
              </a:rPr>
              <a:t> </a:t>
            </a:r>
            <a:r>
              <a:rPr lang="en-CA" dirty="0">
                <a:latin typeface="+mj-lt"/>
              </a:rPr>
              <a:t>Morgan </a:t>
            </a:r>
            <a:endParaRPr lang="en-CA" dirty="0" smtClean="0">
              <a:latin typeface="+mj-lt"/>
            </a:endParaRPr>
          </a:p>
          <a:p>
            <a:pPr marL="0" indent="0" algn="just">
              <a:buNone/>
            </a:pPr>
            <a:endParaRPr lang="en-CA" dirty="0">
              <a:latin typeface="+mj-lt"/>
            </a:endParaRPr>
          </a:p>
          <a:p>
            <a:pPr marL="0" indent="0" algn="just">
              <a:buNone/>
            </a:pPr>
            <a:r>
              <a:rPr lang="en-CA" dirty="0" smtClean="0">
                <a:latin typeface="+mj-lt"/>
              </a:rPr>
              <a:t>There is only one way to create persons who can engage in spying, sex slavery, assassination, or ritual murder without any conscious awareness of this.  The way is through abuse and torture of small children, separating parts of their minds that are then indoctrinated and trained individually as the abusers see fit.</a:t>
            </a:r>
          </a:p>
          <a:p>
            <a:pPr marL="0" indent="0" algn="ctr">
              <a:buNone/>
            </a:pPr>
            <a:endParaRPr lang="en-CA" dirty="0" smtClean="0">
              <a:latin typeface="+mj-lt"/>
            </a:endParaRPr>
          </a:p>
          <a:p>
            <a:pPr marL="0" indent="0" algn="ctr">
              <a:buNone/>
            </a:pPr>
            <a:endParaRPr lang="en-CA" dirty="0"/>
          </a:p>
        </p:txBody>
      </p:sp>
      <p:sp>
        <p:nvSpPr>
          <p:cNvPr id="4" name="Slide Number Placeholder 3"/>
          <p:cNvSpPr>
            <a:spLocks noGrp="1"/>
          </p:cNvSpPr>
          <p:nvPr>
            <p:ph type="sldNum" sz="quarter" idx="12"/>
          </p:nvPr>
        </p:nvSpPr>
        <p:spPr/>
        <p:txBody>
          <a:bodyPr/>
          <a:lstStyle/>
          <a:p>
            <a:fld id="{04DCAF22-CE1B-48BA-A085-CB0E5906725E}" type="slidenum">
              <a:rPr lang="en-CA" smtClean="0"/>
              <a:t>5</a:t>
            </a:fld>
            <a:endParaRPr lang="en-CA"/>
          </a:p>
        </p:txBody>
      </p:sp>
    </p:spTree>
    <p:extLst>
      <p:ext uri="{BB962C8B-B14F-4D97-AF65-F5344CB8AC3E}">
        <p14:creationId xmlns:p14="http://schemas.microsoft.com/office/powerpoint/2010/main" val="2623450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RA and MC Survivors are Multiple</a:t>
            </a:r>
            <a:endParaRPr lang="en-CA" dirty="0"/>
          </a:p>
        </p:txBody>
      </p:sp>
      <p:sp>
        <p:nvSpPr>
          <p:cNvPr id="3" name="Content Placeholder 2"/>
          <p:cNvSpPr>
            <a:spLocks noGrp="1"/>
          </p:cNvSpPr>
          <p:nvPr>
            <p:ph idx="1"/>
          </p:nvPr>
        </p:nvSpPr>
        <p:spPr/>
        <p:txBody>
          <a:bodyPr/>
          <a:lstStyle/>
          <a:p>
            <a:r>
              <a:rPr lang="en-CA" sz="2800" dirty="0" smtClean="0">
                <a:latin typeface="+mj-lt"/>
              </a:rPr>
              <a:t>Mind control is only achieved by dividing the mind in infancy.</a:t>
            </a:r>
          </a:p>
          <a:p>
            <a:r>
              <a:rPr lang="en-CA" sz="2800" dirty="0" smtClean="0">
                <a:latin typeface="+mj-lt"/>
              </a:rPr>
              <a:t>Mind controllers work hard to make sure the survivor’s “front person” doesn’t find out about the other parts.</a:t>
            </a:r>
          </a:p>
          <a:p>
            <a:r>
              <a:rPr lang="en-CA" sz="2800" dirty="0" smtClean="0">
                <a:latin typeface="+mj-lt"/>
              </a:rPr>
              <a:t>There is deliberate programming to not know you are multiple.</a:t>
            </a:r>
          </a:p>
          <a:p>
            <a:endParaRPr lang="en-CA" dirty="0"/>
          </a:p>
        </p:txBody>
      </p:sp>
    </p:spTree>
    <p:extLst>
      <p:ext uri="{BB962C8B-B14F-4D97-AF65-F5344CB8AC3E}">
        <p14:creationId xmlns:p14="http://schemas.microsoft.com/office/powerpoint/2010/main" val="3600602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Hierarchies</a:t>
            </a:r>
            <a:endParaRPr lang="en-US" dirty="0"/>
          </a:p>
        </p:txBody>
      </p:sp>
      <p:sp>
        <p:nvSpPr>
          <p:cNvPr id="3" name="Content Placeholder 2"/>
          <p:cNvSpPr>
            <a:spLocks noGrp="1"/>
          </p:cNvSpPr>
          <p:nvPr>
            <p:ph idx="1"/>
          </p:nvPr>
        </p:nvSpPr>
        <p:spPr/>
        <p:txBody>
          <a:bodyPr>
            <a:noAutofit/>
          </a:bodyPr>
          <a:lstStyle/>
          <a:p>
            <a:pPr lvl="0"/>
            <a:r>
              <a:rPr lang="en-CA" sz="1800" dirty="0" smtClean="0">
                <a:latin typeface="+mj-lt"/>
              </a:rPr>
              <a:t>A mind-controlled  </a:t>
            </a:r>
            <a:r>
              <a:rPr lang="en-CA" sz="1800" dirty="0">
                <a:latin typeface="+mj-lt"/>
              </a:rPr>
              <a:t>personality system is deliberately structured into layers or levels as well as sections, and everyone has to stay in their place.</a:t>
            </a:r>
          </a:p>
          <a:p>
            <a:r>
              <a:rPr lang="en-US" sz="1800" dirty="0" smtClean="0">
                <a:latin typeface="+mj-lt"/>
              </a:rPr>
              <a:t>In most mind-controlled or cult personality systems, parts are set up in one or more hierarchies.</a:t>
            </a:r>
          </a:p>
          <a:p>
            <a:pPr lvl="0"/>
            <a:r>
              <a:rPr lang="en-US" sz="1800" dirty="0" smtClean="0">
                <a:latin typeface="+mj-lt"/>
              </a:rPr>
              <a:t>The bosses and their enforcers issue threats to </a:t>
            </a:r>
            <a:r>
              <a:rPr lang="en-US" sz="1800" dirty="0">
                <a:latin typeface="+mj-lt"/>
              </a:rPr>
              <a:t>those who </a:t>
            </a:r>
            <a:r>
              <a:rPr lang="en-US" sz="1800" dirty="0" smtClean="0">
                <a:latin typeface="+mj-lt"/>
              </a:rPr>
              <a:t>disobey, and administer </a:t>
            </a:r>
            <a:r>
              <a:rPr lang="en-US" sz="1800" dirty="0">
                <a:latin typeface="+mj-lt"/>
              </a:rPr>
              <a:t>punishment for disobedience or disclosures through flashbacks or self-harm or ordering “programs” to be turned on.</a:t>
            </a:r>
          </a:p>
          <a:p>
            <a:r>
              <a:rPr lang="en-US" sz="1800" dirty="0" smtClean="0">
                <a:latin typeface="+mj-lt"/>
              </a:rPr>
              <a:t>To really change things, those parts in charge, at the top of the hierarchy , need to decide to make a break for freedom.</a:t>
            </a:r>
          </a:p>
          <a:p>
            <a:r>
              <a:rPr lang="en-US" sz="1800" dirty="0" smtClean="0">
                <a:latin typeface="+mj-lt"/>
              </a:rPr>
              <a:t>Those parts, who rarely if ever come out in everyday life, need to learn about how the survivor’s life  circumstances have changed, so that in adulthood freedom is possible. </a:t>
            </a:r>
          </a:p>
          <a:p>
            <a:r>
              <a:rPr lang="en-US" sz="1800" dirty="0" smtClean="0">
                <a:latin typeface="+mj-lt"/>
              </a:rPr>
              <a:t>The internal leaders also need to discover that they were deceived by  the mind controllers, that their power is only internal, and that they do not deserve lifelong slavery.</a:t>
            </a:r>
          </a:p>
        </p:txBody>
      </p:sp>
      <p:sp>
        <p:nvSpPr>
          <p:cNvPr id="4" name="Slide Number Placeholder 3"/>
          <p:cNvSpPr>
            <a:spLocks noGrp="1"/>
          </p:cNvSpPr>
          <p:nvPr>
            <p:ph type="sldNum" sz="quarter" idx="12"/>
          </p:nvPr>
        </p:nvSpPr>
        <p:spPr/>
        <p:txBody>
          <a:bodyPr/>
          <a:lstStyle/>
          <a:p>
            <a:fld id="{04DCAF22-CE1B-48BA-A085-CB0E5906725E}" type="slidenum">
              <a:rPr lang="en-CA" smtClean="0"/>
              <a:t>7</a:t>
            </a:fld>
            <a:endParaRPr lang="en-CA"/>
          </a:p>
        </p:txBody>
      </p:sp>
    </p:spTree>
    <p:extLst>
      <p:ext uri="{BB962C8B-B14F-4D97-AF65-F5344CB8AC3E}">
        <p14:creationId xmlns:p14="http://schemas.microsoft.com/office/powerpoint/2010/main" val="911279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Attention, Inner Leaders</a:t>
            </a:r>
            <a:endParaRPr lang="en-CA" dirty="0"/>
          </a:p>
        </p:txBody>
      </p:sp>
      <p:sp>
        <p:nvSpPr>
          <p:cNvPr id="3" name="Content Placeholder 2"/>
          <p:cNvSpPr>
            <a:spLocks noGrp="1"/>
          </p:cNvSpPr>
          <p:nvPr>
            <p:ph idx="1"/>
          </p:nvPr>
        </p:nvSpPr>
        <p:spPr/>
        <p:txBody>
          <a:bodyPr>
            <a:normAutofit/>
          </a:bodyPr>
          <a:lstStyle/>
          <a:p>
            <a:r>
              <a:rPr lang="en-CA" sz="2800" dirty="0" smtClean="0">
                <a:latin typeface="+mj-lt"/>
              </a:rPr>
              <a:t>I want your inner leaders to pay attention; I am talking to you, not the front person.</a:t>
            </a:r>
          </a:p>
          <a:p>
            <a:r>
              <a:rPr lang="en-CA" sz="2800" dirty="0" smtClean="0">
                <a:latin typeface="+mj-lt"/>
              </a:rPr>
              <a:t>You are the key to recovery. You can tell the rest of the system to change their loyalty, to be loyal to your own true self.</a:t>
            </a:r>
          </a:p>
          <a:p>
            <a:r>
              <a:rPr lang="en-CA" sz="2800" dirty="0" smtClean="0">
                <a:latin typeface="+mj-lt"/>
              </a:rPr>
              <a:t>Why should you do this</a:t>
            </a:r>
            <a:r>
              <a:rPr lang="en-CA" sz="2800" dirty="0" smtClean="0">
                <a:latin typeface="+mj-lt"/>
              </a:rPr>
              <a:t>?...</a:t>
            </a:r>
          </a:p>
          <a:p>
            <a:pPr lvl="1"/>
            <a:r>
              <a:rPr lang="en-CA" dirty="0" smtClean="0">
                <a:latin typeface="+mj-lt"/>
              </a:rPr>
              <a:t>Because </a:t>
            </a:r>
            <a:r>
              <a:rPr lang="en-CA" b="1" dirty="0" smtClean="0">
                <a:latin typeface="+mj-lt"/>
              </a:rPr>
              <a:t>you</a:t>
            </a:r>
            <a:r>
              <a:rPr lang="en-CA" dirty="0" smtClean="0">
                <a:latin typeface="+mj-lt"/>
              </a:rPr>
              <a:t> have been deceived by the abusers</a:t>
            </a:r>
            <a:endParaRPr lang="en-CA" dirty="0">
              <a:latin typeface="+mj-lt"/>
            </a:endParaRPr>
          </a:p>
        </p:txBody>
      </p:sp>
    </p:spTree>
    <p:extLst>
      <p:ext uri="{BB962C8B-B14F-4D97-AF65-F5344CB8AC3E}">
        <p14:creationId xmlns:p14="http://schemas.microsoft.com/office/powerpoint/2010/main" val="3906133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smtClean="0"/>
              <a:t>The Abusers’ BIG LIE</a:t>
            </a:r>
            <a:endParaRPr lang="en-CA"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latin typeface="Calibri" pitchFamily="34" charset="0"/>
              </a:rPr>
              <a:t>“We know </a:t>
            </a:r>
            <a:r>
              <a:rPr lang="en-US" dirty="0">
                <a:latin typeface="Calibri" pitchFamily="34" charset="0"/>
              </a:rPr>
              <a:t>everything and are </a:t>
            </a:r>
            <a:r>
              <a:rPr lang="en-US" dirty="0" smtClean="0">
                <a:latin typeface="Calibri" pitchFamily="34" charset="0"/>
              </a:rPr>
              <a:t>all-powerful. We </a:t>
            </a:r>
            <a:r>
              <a:rPr lang="en-US" dirty="0">
                <a:latin typeface="Calibri" pitchFamily="34" charset="0"/>
              </a:rPr>
              <a:t>have magical </a:t>
            </a:r>
            <a:r>
              <a:rPr lang="en-US" dirty="0" smtClean="0">
                <a:latin typeface="Calibri" pitchFamily="34" charset="0"/>
              </a:rPr>
              <a:t>(for young children) or </a:t>
            </a:r>
            <a:r>
              <a:rPr lang="en-US" dirty="0">
                <a:latin typeface="Calibri" pitchFamily="34" charset="0"/>
              </a:rPr>
              <a:t>technological </a:t>
            </a:r>
            <a:r>
              <a:rPr lang="en-US" dirty="0" smtClean="0">
                <a:latin typeface="Calibri" pitchFamily="34" charset="0"/>
              </a:rPr>
              <a:t>(for older children) ways </a:t>
            </a:r>
            <a:r>
              <a:rPr lang="en-US" dirty="0">
                <a:latin typeface="Calibri" pitchFamily="34" charset="0"/>
              </a:rPr>
              <a:t>of knowing what </a:t>
            </a:r>
            <a:r>
              <a:rPr lang="en-US" dirty="0" smtClean="0">
                <a:latin typeface="Calibri" pitchFamily="34" charset="0"/>
              </a:rPr>
              <a:t>you think </a:t>
            </a:r>
            <a:r>
              <a:rPr lang="en-US" dirty="0">
                <a:latin typeface="Calibri" pitchFamily="34" charset="0"/>
              </a:rPr>
              <a:t>and </a:t>
            </a:r>
            <a:r>
              <a:rPr lang="en-US" dirty="0" smtClean="0">
                <a:latin typeface="Calibri" pitchFamily="34" charset="0"/>
              </a:rPr>
              <a:t>do </a:t>
            </a:r>
            <a:r>
              <a:rPr lang="en-US" dirty="0">
                <a:latin typeface="Calibri" pitchFamily="34" charset="0"/>
              </a:rPr>
              <a:t>and </a:t>
            </a:r>
            <a:r>
              <a:rPr lang="en-US" dirty="0" smtClean="0">
                <a:latin typeface="Calibri" pitchFamily="34" charset="0"/>
              </a:rPr>
              <a:t>say.”</a:t>
            </a:r>
          </a:p>
          <a:p>
            <a:r>
              <a:rPr lang="en-US" dirty="0" smtClean="0">
                <a:latin typeface="Calibri" pitchFamily="34" charset="0"/>
              </a:rPr>
              <a:t>The </a:t>
            </a:r>
            <a:r>
              <a:rPr lang="en-US" dirty="0">
                <a:latin typeface="Calibri" pitchFamily="34" charset="0"/>
              </a:rPr>
              <a:t>walls have </a:t>
            </a:r>
            <a:r>
              <a:rPr lang="en-US" dirty="0" smtClean="0">
                <a:latin typeface="Calibri" pitchFamily="34" charset="0"/>
              </a:rPr>
              <a:t>ears.</a:t>
            </a:r>
          </a:p>
          <a:p>
            <a:r>
              <a:rPr lang="en-US" dirty="0" smtClean="0">
                <a:latin typeface="Calibri" pitchFamily="34" charset="0"/>
              </a:rPr>
              <a:t>Satan’s eyes/the All-Seeing Eye </a:t>
            </a:r>
            <a:r>
              <a:rPr lang="en-US" dirty="0">
                <a:latin typeface="Calibri" pitchFamily="34" charset="0"/>
              </a:rPr>
              <a:t>watch </a:t>
            </a:r>
            <a:r>
              <a:rPr lang="en-US" dirty="0" smtClean="0">
                <a:latin typeface="Calibri" pitchFamily="34" charset="0"/>
              </a:rPr>
              <a:t>you.</a:t>
            </a:r>
          </a:p>
          <a:p>
            <a:r>
              <a:rPr lang="en-US" dirty="0" smtClean="0">
                <a:latin typeface="Calibri" pitchFamily="34" charset="0"/>
              </a:rPr>
              <a:t>We </a:t>
            </a:r>
            <a:r>
              <a:rPr lang="en-US" dirty="0">
                <a:latin typeface="Calibri" pitchFamily="34" charset="0"/>
              </a:rPr>
              <a:t>live in the </a:t>
            </a:r>
            <a:r>
              <a:rPr lang="en-US" dirty="0" smtClean="0">
                <a:latin typeface="Calibri" pitchFamily="34" charset="0"/>
              </a:rPr>
              <a:t>shadows or in the walls.</a:t>
            </a:r>
          </a:p>
          <a:p>
            <a:r>
              <a:rPr lang="en-US" dirty="0" smtClean="0">
                <a:latin typeface="Calibri" pitchFamily="34" charset="0"/>
              </a:rPr>
              <a:t>The crows/squirrels/spiders </a:t>
            </a:r>
            <a:r>
              <a:rPr lang="en-US" dirty="0">
                <a:latin typeface="Calibri" pitchFamily="34" charset="0"/>
              </a:rPr>
              <a:t>report to </a:t>
            </a:r>
            <a:r>
              <a:rPr lang="en-US" dirty="0" smtClean="0">
                <a:latin typeface="Calibri" pitchFamily="34" charset="0"/>
              </a:rPr>
              <a:t>us.</a:t>
            </a:r>
          </a:p>
          <a:p>
            <a:r>
              <a:rPr lang="en-US" dirty="0" smtClean="0">
                <a:latin typeface="Calibri" pitchFamily="34" charset="0"/>
              </a:rPr>
              <a:t>Your stuffed animals report to us.</a:t>
            </a:r>
          </a:p>
          <a:p>
            <a:r>
              <a:rPr lang="en-US" dirty="0" smtClean="0">
                <a:latin typeface="Calibri" pitchFamily="34" charset="0"/>
              </a:rPr>
              <a:t>A microchip/device implanted in your body tell us where you are and what you are thinking/saying.</a:t>
            </a:r>
          </a:p>
          <a:p>
            <a:r>
              <a:rPr lang="en-US" dirty="0" smtClean="0">
                <a:latin typeface="Calibri" pitchFamily="34" charset="0"/>
              </a:rPr>
              <a:t>A bomb in your body will go off if you are disloyal.</a:t>
            </a:r>
          </a:p>
          <a:p>
            <a:r>
              <a:rPr lang="en-US" dirty="0" smtClean="0">
                <a:latin typeface="Calibri" pitchFamily="34" charset="0"/>
              </a:rPr>
              <a:t>Everyone you know is linked to us and will report to us.</a:t>
            </a:r>
          </a:p>
          <a:p>
            <a:r>
              <a:rPr lang="en-US" dirty="0" smtClean="0">
                <a:latin typeface="Calibri" pitchFamily="34" charset="0"/>
              </a:rPr>
              <a:t>God/Lucifer/Satan (who is omnipotent, omniscient, and </a:t>
            </a:r>
            <a:r>
              <a:rPr lang="en-US" dirty="0" err="1" smtClean="0">
                <a:latin typeface="Calibri" pitchFamily="34" charset="0"/>
              </a:rPr>
              <a:t>omni</a:t>
            </a:r>
            <a:r>
              <a:rPr lang="en-US" dirty="0" smtClean="0">
                <a:latin typeface="Calibri" pitchFamily="34" charset="0"/>
              </a:rPr>
              <a:t>-present) is always watching you.</a:t>
            </a:r>
          </a:p>
          <a:p>
            <a:endParaRPr lang="en-US" dirty="0">
              <a:latin typeface="Calibri" pitchFamily="34" charset="0"/>
            </a:endParaRPr>
          </a:p>
          <a:p>
            <a:pPr marL="0" indent="0">
              <a:buNone/>
            </a:pPr>
            <a:r>
              <a:rPr lang="en-US" dirty="0" smtClean="0">
                <a:latin typeface="Calibri" pitchFamily="34" charset="0"/>
              </a:rPr>
              <a:t>All these things are simulated in childhood, using hidden microphones, one-way mirrors, fake surgeries, and other deceptions. It’s all tricks!</a:t>
            </a:r>
            <a:endParaRPr lang="en-US" dirty="0">
              <a:latin typeface="Calibri" pitchFamily="34" charset="0"/>
            </a:endParaRPr>
          </a:p>
          <a:p>
            <a:endParaRPr lang="en-CA" dirty="0"/>
          </a:p>
        </p:txBody>
      </p:sp>
      <p:sp>
        <p:nvSpPr>
          <p:cNvPr id="4" name="Slide Number Placeholder 3"/>
          <p:cNvSpPr>
            <a:spLocks noGrp="1"/>
          </p:cNvSpPr>
          <p:nvPr>
            <p:ph type="sldNum" sz="quarter" idx="12"/>
          </p:nvPr>
        </p:nvSpPr>
        <p:spPr/>
        <p:txBody>
          <a:bodyPr/>
          <a:lstStyle/>
          <a:p>
            <a:fld id="{04DCAF22-CE1B-48BA-A085-CB0E5906725E}" type="slidenum">
              <a:rPr lang="en-CA" smtClean="0"/>
              <a:t>9</a:t>
            </a:fld>
            <a:endParaRPr lang="en-CA"/>
          </a:p>
        </p:txBody>
      </p:sp>
    </p:spTree>
    <p:extLst>
      <p:ext uri="{BB962C8B-B14F-4D97-AF65-F5344CB8AC3E}">
        <p14:creationId xmlns:p14="http://schemas.microsoft.com/office/powerpoint/2010/main" val="36402092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201</TotalTime>
  <Words>2691</Words>
  <Application>Microsoft Office PowerPoint</Application>
  <PresentationFormat>On-screen Show (4:3)</PresentationFormat>
  <Paragraphs>220</Paragraphs>
  <Slides>26</Slides>
  <Notes>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Overcoming Mind Control:  Keys to Recovery</vt:lpstr>
      <vt:lpstr>Keys to Recovery</vt:lpstr>
      <vt:lpstr>Dissociative Splitting</vt:lpstr>
      <vt:lpstr>What is Mind Control?</vt:lpstr>
      <vt:lpstr>Programming</vt:lpstr>
      <vt:lpstr>RA and MC Survivors are Multiple</vt:lpstr>
      <vt:lpstr>Internal Hierarchies</vt:lpstr>
      <vt:lpstr>Attention, Inner Leaders</vt:lpstr>
      <vt:lpstr>The Abusers’ BIG LIE</vt:lpstr>
      <vt:lpstr>A Lie Plus Some Tricks</vt:lpstr>
      <vt:lpstr>Calling Home</vt:lpstr>
      <vt:lpstr>Preventing or Stopping Reporting</vt:lpstr>
      <vt:lpstr>Some Kinds of Internal Punishment</vt:lpstr>
      <vt:lpstr>Additional Security</vt:lpstr>
      <vt:lpstr>Healing Work Destabilizes</vt:lpstr>
      <vt:lpstr>Closedowns and Therapists</vt:lpstr>
      <vt:lpstr>Stabilization and Healing</vt:lpstr>
      <vt:lpstr>Building Inner Community</vt:lpstr>
      <vt:lpstr>Giving Insiders New Jobs</vt:lpstr>
      <vt:lpstr>How Insiders Can Improve their Inner World</vt:lpstr>
      <vt:lpstr>Choosing Memories to Work With</vt:lpstr>
      <vt:lpstr>Resolving Traumas</vt:lpstr>
      <vt:lpstr>Involve the Inner Recyclers</vt:lpstr>
      <vt:lpstr>Feelings in Memory Work</vt:lpstr>
      <vt:lpstr>Co-Consciousness and Integration</vt:lpstr>
      <vt:lpstr>Keys to Recovery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Mind Control: Keys to Recovery</dc:title>
  <dc:creator>Alison</dc:creator>
  <cp:lastModifiedBy>Alison</cp:lastModifiedBy>
  <cp:revision>21</cp:revision>
  <dcterms:created xsi:type="dcterms:W3CDTF">2014-08-10T16:47:43Z</dcterms:created>
  <dcterms:modified xsi:type="dcterms:W3CDTF">2015-05-10T17:09:48Z</dcterms:modified>
</cp:coreProperties>
</file>